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9"/>
  </p:notesMasterIdLst>
  <p:sldIdLst>
    <p:sldId id="256" r:id="rId2"/>
    <p:sldId id="257" r:id="rId3"/>
    <p:sldId id="258" r:id="rId4"/>
    <p:sldId id="261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96" r:id="rId16"/>
    <p:sldId id="297" r:id="rId17"/>
    <p:sldId id="298" r:id="rId18"/>
    <p:sldId id="299" r:id="rId19"/>
    <p:sldId id="274" r:id="rId20"/>
    <p:sldId id="275" r:id="rId21"/>
    <p:sldId id="276" r:id="rId22"/>
    <p:sldId id="277" r:id="rId23"/>
    <p:sldId id="278" r:id="rId24"/>
    <p:sldId id="300" r:id="rId25"/>
    <p:sldId id="279" r:id="rId26"/>
    <p:sldId id="280" r:id="rId27"/>
    <p:sldId id="301" r:id="rId28"/>
    <p:sldId id="283" r:id="rId29"/>
    <p:sldId id="281" r:id="rId30"/>
    <p:sldId id="282" r:id="rId31"/>
    <p:sldId id="302" r:id="rId32"/>
    <p:sldId id="284" r:id="rId33"/>
    <p:sldId id="285" r:id="rId34"/>
    <p:sldId id="286" r:id="rId35"/>
    <p:sldId id="287" r:id="rId36"/>
    <p:sldId id="303" r:id="rId37"/>
    <p:sldId id="304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60" r:id="rId46"/>
    <p:sldId id="259" r:id="rId47"/>
    <p:sldId id="295" r:id="rId48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1261" autoAdjust="0"/>
  </p:normalViewPr>
  <p:slideViewPr>
    <p:cSldViewPr>
      <p:cViewPr varScale="1">
        <p:scale>
          <a:sx n="106" d="100"/>
          <a:sy n="106" d="100"/>
        </p:scale>
        <p:origin x="-176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D2A7E-4974-4D85-BA47-28831685B59B}" type="datetimeFigureOut">
              <a:rPr lang="de-DE" smtClean="0"/>
              <a:t>22.07.2015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6C59C2-1D94-45D7-82CC-D928090A88D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4549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4150" lvl="0" indent="-285750">
              <a:buFont typeface="Arial" pitchFamily="34" charset="0"/>
              <a:buChar char="•"/>
            </a:pPr>
            <a:r>
              <a:rPr lang="de-DE" b="1" dirty="0" err="1" smtClean="0"/>
              <a:t>Ubiquitous</a:t>
            </a:r>
            <a:r>
              <a:rPr lang="de-DE" b="1" dirty="0" smtClean="0"/>
              <a:t> </a:t>
            </a:r>
            <a:r>
              <a:rPr lang="de-DE" b="1" dirty="0" err="1" smtClean="0"/>
              <a:t>Computin</a:t>
            </a:r>
            <a:r>
              <a:rPr lang="de-DE" b="1" dirty="0" smtClean="0"/>
              <a:t>: </a:t>
            </a:r>
            <a:r>
              <a:rPr lang="de-DE" dirty="0" smtClean="0"/>
              <a:t>Alltagsgegenstände : </a:t>
            </a:r>
          </a:p>
          <a:p>
            <a:pPr marL="1009650" lvl="2" indent="-285750">
              <a:buFont typeface="Symbol" pitchFamily="18" charset="2"/>
              <a:buChar char="-"/>
            </a:pPr>
            <a:r>
              <a:rPr lang="de-DE" dirty="0" smtClean="0"/>
              <a:t>Erhalten eigene Rechenleistung, Sensorik und </a:t>
            </a:r>
            <a:r>
              <a:rPr lang="de-DE" dirty="0" err="1" smtClean="0"/>
              <a:t>Aktorik</a:t>
            </a:r>
            <a:endParaRPr lang="de-DE" dirty="0" smtClean="0"/>
          </a:p>
          <a:p>
            <a:pPr marL="1009650" lvl="2" indent="-285750">
              <a:buFont typeface="Symbol" pitchFamily="18" charset="2"/>
              <a:buChar char="-"/>
            </a:pPr>
            <a:r>
              <a:rPr lang="de-DE" dirty="0" smtClean="0"/>
              <a:t>Sind vernetzt</a:t>
            </a:r>
          </a:p>
          <a:p>
            <a:r>
              <a:rPr lang="de-DE" b="1" dirty="0" smtClean="0"/>
              <a:t>- 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der Lage ihren Zustand oder Umgebung zu erfassen, zu übertragen, auszuwerten</a:t>
            </a:r>
          </a:p>
          <a:p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sowie mit anderen Kommunikationspartnern auszutauschen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1210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2020…Artikel aus dem Jahre 2013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0997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i="1" dirty="0" err="1" smtClean="0"/>
              <a:t>Advanced</a:t>
            </a:r>
            <a:r>
              <a:rPr lang="de-DE" i="1" dirty="0" smtClean="0"/>
              <a:t> Encryption Standard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3168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i="1" dirty="0" err="1" smtClean="0"/>
              <a:t>Advanced</a:t>
            </a:r>
            <a:r>
              <a:rPr lang="de-DE" i="1" dirty="0" smtClean="0"/>
              <a:t> Encryption Standard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3168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409825" y="4616450"/>
            <a:ext cx="6467475" cy="1057275"/>
          </a:xfrm>
        </p:spPr>
        <p:txBody>
          <a:bodyPr lIns="360000"/>
          <a:lstStyle>
            <a:lvl1pPr>
              <a:defRPr sz="2000" b="1" smtClean="0">
                <a:solidFill>
                  <a:srgbClr val="0066CC"/>
                </a:solidFill>
              </a:defRPr>
            </a:lvl1pPr>
          </a:lstStyle>
          <a:p>
            <a:pPr lvl="0"/>
            <a:r>
              <a:rPr lang="de-DE" noProof="0" smtClean="0"/>
              <a:t>Formatvorlage des Untertitelmasters durch Klicken bearbeiten</a:t>
            </a:r>
          </a:p>
        </p:txBody>
      </p:sp>
      <p:sp>
        <p:nvSpPr>
          <p:cNvPr id="327688" name="Rectangle 8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b="1"/>
            </a:lvl1pPr>
          </a:lstStyle>
          <a:p>
            <a:endParaRPr lang="de-DE"/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260350" y="295275"/>
            <a:ext cx="4321175" cy="281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de-DE" sz="1000" b="1" dirty="0" err="1" smtClean="0">
                <a:solidFill>
                  <a:srgbClr val="5F5F5F"/>
                </a:solidFill>
                <a:cs typeface="Arial" charset="0"/>
              </a:rPr>
              <a:t>Artemij</a:t>
            </a:r>
            <a:r>
              <a:rPr lang="de-DE" sz="1000" b="1" dirty="0" smtClean="0">
                <a:solidFill>
                  <a:srgbClr val="5F5F5F"/>
                </a:solidFill>
                <a:cs typeface="Arial" charset="0"/>
              </a:rPr>
              <a:t> </a:t>
            </a:r>
            <a:r>
              <a:rPr lang="de-DE" sz="1000" b="1" dirty="0" err="1" smtClean="0">
                <a:solidFill>
                  <a:srgbClr val="5F5F5F"/>
                </a:solidFill>
                <a:cs typeface="Arial" charset="0"/>
              </a:rPr>
              <a:t>Voskobojnikov</a:t>
            </a:r>
            <a:r>
              <a:rPr lang="de-DE" sz="1000" b="1" dirty="0" smtClean="0">
                <a:solidFill>
                  <a:srgbClr val="5F5F5F"/>
                </a:solidFill>
                <a:cs typeface="Arial" charset="0"/>
              </a:rPr>
              <a:t> und Benjamin </a:t>
            </a:r>
            <a:r>
              <a:rPr lang="de-DE" sz="1000" b="1" dirty="0" err="1" smtClean="0">
                <a:solidFill>
                  <a:srgbClr val="5F5F5F"/>
                </a:solidFill>
                <a:cs typeface="Arial" charset="0"/>
              </a:rPr>
              <a:t>Swiers</a:t>
            </a:r>
            <a:endParaRPr lang="de-DE" sz="1000" b="1" dirty="0" smtClean="0">
              <a:solidFill>
                <a:srgbClr val="5F5F5F"/>
              </a:solidFill>
              <a:cs typeface="Arial" charset="0"/>
            </a:endParaRPr>
          </a:p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de-DE" sz="1000" b="1" dirty="0" smtClean="0">
                <a:solidFill>
                  <a:srgbClr val="5F5F5F"/>
                </a:solidFill>
                <a:cs typeface="Arial" charset="0"/>
              </a:rPr>
              <a:t>Seminar</a:t>
            </a:r>
            <a:r>
              <a:rPr lang="de-DE" sz="1000" b="1" baseline="0" dirty="0" smtClean="0">
                <a:solidFill>
                  <a:srgbClr val="5F5F5F"/>
                </a:solidFill>
                <a:cs typeface="Arial" charset="0"/>
              </a:rPr>
              <a:t> IT-Sicherheit, 2015</a:t>
            </a:r>
            <a:endParaRPr lang="de-DE" sz="1000" b="1" dirty="0">
              <a:solidFill>
                <a:srgbClr val="5F5F5F"/>
              </a:solidFill>
              <a:cs typeface="Arial" charset="0"/>
            </a:endParaRPr>
          </a:p>
        </p:txBody>
      </p:sp>
      <p:pic>
        <p:nvPicPr>
          <p:cNvPr id="45064" name="Picture 24" descr="Logo_RGB_300dp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8" y="144463"/>
            <a:ext cx="2138362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0" y="6665913"/>
            <a:ext cx="9144000" cy="1920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de-DE">
              <a:latin typeface="Verdana" pitchFamily="34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4158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732588" y="838200"/>
            <a:ext cx="2160587" cy="5478463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0825" y="838200"/>
            <a:ext cx="6329363" cy="5478463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789539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43618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2266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808163"/>
            <a:ext cx="4244975" cy="4508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808163"/>
            <a:ext cx="4244975" cy="4508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39098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795336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320817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167673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244396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smtClean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59654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0" y="6665913"/>
            <a:ext cx="9144000" cy="1920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de-DE">
              <a:latin typeface="Verdana" pitchFamily="34" charset="0"/>
            </a:endParaRP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619250"/>
            <a:ext cx="8642350" cy="486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205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946150"/>
            <a:ext cx="86423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327686" name="Rectangle 6"/>
          <p:cNvSpPr>
            <a:spLocks noChangeArrowheads="1"/>
          </p:cNvSpPr>
          <p:nvPr/>
        </p:nvSpPr>
        <p:spPr bwMode="auto">
          <a:xfrm>
            <a:off x="7610475" y="6627813"/>
            <a:ext cx="1227138" cy="23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867E7406-116B-40E1-B902-0A9893E95A01}" type="slidenum">
              <a:rPr lang="de-DE" sz="1000" b="1">
                <a:solidFill>
                  <a:srgbClr val="5F5F5F"/>
                </a:solidFill>
              </a:rPr>
              <a:pPr algn="r">
                <a:defRPr/>
              </a:pPr>
              <a:t>‹#›</a:t>
            </a:fld>
            <a:endParaRPr lang="de-DE" sz="1000" b="1">
              <a:solidFill>
                <a:srgbClr val="5F5F5F"/>
              </a:solidFill>
            </a:endParaRPr>
          </a:p>
        </p:txBody>
      </p:sp>
      <p:sp>
        <p:nvSpPr>
          <p:cNvPr id="327688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0825" y="6629400"/>
            <a:ext cx="597693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5F5F5F"/>
                </a:solidFill>
              </a:defRPr>
            </a:lvl1pPr>
          </a:lstStyle>
          <a:p>
            <a:r>
              <a:rPr lang="de-DE" dirty="0" smtClean="0"/>
              <a:t>Absicherung des Internets der Dinge, 24.07.2015</a:t>
            </a:r>
            <a:endParaRPr lang="de-DE" dirty="0"/>
          </a:p>
        </p:txBody>
      </p:sp>
      <p:pic>
        <p:nvPicPr>
          <p:cNvPr id="2056" name="Picture 24" descr="Logo_RGB_300dpi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8" y="144463"/>
            <a:ext cx="2138362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/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9pPr>
    </p:titleStyle>
    <p:bodyStyle>
      <a:lvl1pPr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defRPr>
          <a:solidFill>
            <a:srgbClr val="000000"/>
          </a:solidFill>
          <a:latin typeface="+mn-lt"/>
          <a:ea typeface="+mn-ea"/>
          <a:cs typeface="+mn-cs"/>
        </a:defRPr>
      </a:lvl1pPr>
      <a:lvl2pPr marL="3556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2pPr>
      <a:lvl3pPr marL="723900" indent="-1889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3pPr>
      <a:lvl4pPr marL="10795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4pPr>
      <a:lvl5pPr marL="14351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5pPr>
      <a:lvl6pPr marL="18923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6pPr>
      <a:lvl7pPr marL="23495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7pPr>
      <a:lvl8pPr marL="28067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8pPr>
      <a:lvl9pPr marL="32639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://studiopresence.com/client/verayo/technology" TargetMode="External"/><Relationship Id="rId3" Type="http://schemas.openxmlformats.org/officeDocument/2006/relationships/hyperlink" Target="http://people.csail.mit.edu/rudolph/Teaching/Lectures/Security/Lecture-Security-PUFs-2.pdf" TargetMode="External"/><Relationship Id="rId7" Type="http://schemas.openxmlformats.org/officeDocument/2006/relationships/hyperlink" Target="http://www.i40.de/wp/wp-content/uploads/2015/04/IT-Sicherheit-und-Industrie-4.0.pdf" TargetMode="External"/><Relationship Id="rId2" Type="http://schemas.openxmlformats.org/officeDocument/2006/relationships/hyperlink" Target="https://drive.google.com/file/d/0B52IUvO0LP6ON2VzZVFkNGF6aVE/view?pli=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hannelpartner.de/a/security-services-fuer-industrie-4-0,3044992" TargetMode="External"/><Relationship Id="rId5" Type="http://schemas.openxmlformats.org/officeDocument/2006/relationships/hyperlink" Target="https://eprint.iacr.org/2008/198.pdf" TargetMode="External"/><Relationship Id="rId4" Type="http://schemas.openxmlformats.org/officeDocument/2006/relationships/hyperlink" Target="http://www.windriver.com/whitepapers/security-in-the-internet-of-things/wr_security-in-the-internet-of-things.pdf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ano-itdesign.de/imgs/netzwerke_1.jpg" TargetMode="External"/><Relationship Id="rId3" Type="http://schemas.openxmlformats.org/officeDocument/2006/relationships/hyperlink" Target="http://www.heise.de/newsticker/meldung/Vaillant-Heizungen-mit-Sicherheits-Leck-1840919.html" TargetMode="External"/><Relationship Id="rId7" Type="http://schemas.openxmlformats.org/officeDocument/2006/relationships/hyperlink" Target="http://www.androidmag.de/wp-content/uploads/2013/05/Biometrics.jpg" TargetMode="External"/><Relationship Id="rId12" Type="http://schemas.openxmlformats.org/officeDocument/2006/relationships/hyperlink" Target="http://designshack.net/wp-content/uploads/lesson1.jpg" TargetMode="External"/><Relationship Id="rId2" Type="http://schemas.openxmlformats.org/officeDocument/2006/relationships/hyperlink" Target="http://www.n-droid.de/wp-content/uploads/2015/01/Internet-der-Dinge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.wfcdn.de/teaser/660/11753.jpg" TargetMode="External"/><Relationship Id="rId11" Type="http://schemas.openxmlformats.org/officeDocument/2006/relationships/hyperlink" Target="http://us.cdn4.123rf.com/168nwm/stokkete/stokkete1204/stokkete120400163/13410590-futuristische-anzeige-cloud-computing-touchscreen-schnittstelle.jpg" TargetMode="External"/><Relationship Id="rId5" Type="http://schemas.openxmlformats.org/officeDocument/2006/relationships/hyperlink" Target="http://imagescdn.tweaktown.com/news/3/9/39828_01_fbi_investigates_reported_theft_of_1_2_billion_internet_credentials.jpg" TargetMode="External"/><Relationship Id="rId10" Type="http://schemas.openxmlformats.org/officeDocument/2006/relationships/hyperlink" Target="http://www.fruehgeborene-bildung.de/fotos/mainTitle/bi_neuesweb.png" TargetMode="External"/><Relationship Id="rId4" Type="http://schemas.openxmlformats.org/officeDocument/2006/relationships/hyperlink" Target="http://www.stern.de/digital/homeentertainment/samsung-fernseher--smart-tv-kann-via-dvb-t-gehackt-werden-6190476.html" TargetMode="External"/><Relationship Id="rId9" Type="http://schemas.openxmlformats.org/officeDocument/2006/relationships/hyperlink" Target="https://detektiv-lux.de/achtung-email-anbieter-stellen-ab-heute-auf-transportverschluesselung-um/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s.berkeley.edu/~prabal/research/embedded/epic.jpg" TargetMode="External"/><Relationship Id="rId3" Type="http://schemas.openxmlformats.org/officeDocument/2006/relationships/hyperlink" Target="http://29.media.tumblr.com/tumblr_lqgee1v5fj1qaiwhyo2_500.png" TargetMode="External"/><Relationship Id="rId7" Type="http://schemas.openxmlformats.org/officeDocument/2006/relationships/hyperlink" Target="http://30.media.tumblr.com/tumblr_lqgee1v5fj1qaiwhyo1_500.png" TargetMode="External"/><Relationship Id="rId2" Type="http://schemas.openxmlformats.org/officeDocument/2006/relationships/hyperlink" Target="https://www.bitkom.org/Presse/Pressegrafik/2015/M%C3%A4rz/150306_CloudMonitor/BITKOM-Grafik_Cloud_Computing(1)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mages.vogel.de/vogelonline/bdb/615200/615209/4.jpg" TargetMode="External"/><Relationship Id="rId5" Type="http://schemas.openxmlformats.org/officeDocument/2006/relationships/hyperlink" Target="http://www.cloud-tresor.de/wp-content/themes/tresor/images/logo_trusted_cloud.jpg" TargetMode="External"/><Relationship Id="rId4" Type="http://schemas.openxmlformats.org/officeDocument/2006/relationships/hyperlink" Target="http://www.elektroniknet.de/typo3temp/pics/c_54ab7e406b.jpg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Welche Mechanismen </a:t>
            </a:r>
            <a:r>
              <a:rPr lang="de-DE" dirty="0" smtClean="0"/>
              <a:t>können</a:t>
            </a:r>
            <a:endParaRPr lang="de-DE" dirty="0"/>
          </a:p>
          <a:p>
            <a:r>
              <a:rPr lang="de-DE" dirty="0"/>
              <a:t>auf limitierten </a:t>
            </a:r>
            <a:r>
              <a:rPr lang="de-DE" dirty="0" smtClean="0"/>
              <a:t>Geräten </a:t>
            </a:r>
            <a:r>
              <a:rPr lang="de-DE" dirty="0"/>
              <a:t>verwendet werden?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2409825" y="2579688"/>
            <a:ext cx="6477000" cy="1470025"/>
          </a:xfrm>
        </p:spPr>
        <p:txBody>
          <a:bodyPr/>
          <a:lstStyle/>
          <a:p>
            <a:r>
              <a:rPr lang="de-DE" dirty="0"/>
              <a:t>Absicherung des Internets der </a:t>
            </a:r>
            <a:r>
              <a:rPr lang="de-DE" dirty="0" smtClean="0"/>
              <a:t>Dinge</a:t>
            </a:r>
            <a:endParaRPr lang="de-DE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0728"/>
            <a:ext cx="1979712" cy="1747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65750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6) Unsichere Cloud-Schnittstellen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Account </a:t>
            </a:r>
            <a:r>
              <a:rPr lang="de-DE" dirty="0" err="1" smtClean="0"/>
              <a:t>Enumeration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Zugriff auf Anmeldedaten</a:t>
            </a:r>
          </a:p>
          <a:p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Validierung der Eingaben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Anmeldedaten </a:t>
            </a:r>
            <a:r>
              <a:rPr lang="de-DE" dirty="0"/>
              <a:t>nicht offen darlegen (Netzwerkverkehr)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Account-Sperre </a:t>
            </a:r>
            <a:r>
              <a:rPr lang="de-DE" dirty="0"/>
              <a:t>nach 3-5 falschen </a:t>
            </a:r>
            <a:r>
              <a:rPr lang="de-DE" dirty="0" smtClean="0"/>
              <a:t>Anmeldeversuchen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Zwei-Faktor-Authentifizierung, </a:t>
            </a:r>
            <a:r>
              <a:rPr lang="de-DE" dirty="0"/>
              <a:t>wo möglich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983" y="1916832"/>
            <a:ext cx="2569349" cy="17281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7) Unsichere Mobile-Interfaces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Account </a:t>
            </a:r>
            <a:r>
              <a:rPr lang="de-DE" dirty="0" err="1"/>
              <a:t>Enumeration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Zugriff auf Anmeldedaten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Validierung der Eingaben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Anmeldedaten nicht offen darlegen (Netzwerkverkehr)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Account-Sperre nach 3-5 falschen Anmeldeversuchen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Zwei-Faktor-Authentifizierung, wo möglich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512967"/>
            <a:ext cx="2914866" cy="194421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8) Unzureichendes Maß an Sicherheitskonfiguration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Mangelnde Granularität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Mangelnde Passwort-Sicherheitsoptionen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Kein Sicherheits-Monitoring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Kein Sicherheits-</a:t>
            </a:r>
            <a:r>
              <a:rPr lang="de-DE" dirty="0" err="1" smtClean="0"/>
              <a:t>Logging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Trennung zwischen User und Admin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Möglichkeit der Datenverschlüsselung bieten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Starke Passwort-Richtlinien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err="1" smtClean="0"/>
              <a:t>Logging</a:t>
            </a:r>
            <a:r>
              <a:rPr lang="de-DE" dirty="0" smtClean="0"/>
              <a:t> von sicherheitsrelevanten Ereignissen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Monitoring von Handlungen</a:t>
            </a:r>
            <a:endParaRPr lang="de-DE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484784"/>
            <a:ext cx="2826209" cy="186176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9) Unsichere Software/ Firmware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Einspielen von Schadsoftware bei Updates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Firmware enthält sensitive Daten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Probleme durch veraltete Versionen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 smtClean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Privacy </a:t>
            </a:r>
            <a:r>
              <a:rPr lang="de-DE" dirty="0" err="1" smtClean="0"/>
              <a:t>by</a:t>
            </a:r>
            <a:r>
              <a:rPr lang="de-DE" dirty="0" smtClean="0"/>
              <a:t> Design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Update-Funktionalität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Verschlüsseltes Update-File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Übertragung der Updates über verschlüsselten Kanal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Update sollte signiert und verifiziert sein</a:t>
            </a:r>
            <a:endParaRPr lang="de-DE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164" y="1700808"/>
            <a:ext cx="3029161" cy="172325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10) Mangelnde physikalische Sicherheit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Zugang zu Daten über z.B. USB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Entwendung von Speichermedien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Speichermedium darf nicht leicht entfernbar sein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Daten auf diesem sollten verschlüsselt sein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Schnittstellen nur für autorisierte Handlungen verwendbar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Device muss schwer auseinandernehmbar sein</a:t>
            </a:r>
            <a:endParaRPr lang="de-DE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71" y="1556792"/>
            <a:ext cx="2871245" cy="191078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Smart Home - Anwendungsbereiche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625367"/>
            <a:ext cx="4320480" cy="4704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33896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Sicherheitsrelevanz von Smart Home-Geräten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45" y="1619250"/>
            <a:ext cx="8145709" cy="4862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982768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Sicherheitsmechanismen im Smart Home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Software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Sicherheit schon in Planung berücksichtigen (im Nachhinein oft schlecht)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Verschlüsselungen nach dem Stand der Technik (</a:t>
            </a:r>
            <a:r>
              <a:rPr lang="de-DE" dirty="0" smtClean="0"/>
              <a:t>z.B</a:t>
            </a:r>
            <a:r>
              <a:rPr lang="de-DE" dirty="0"/>
              <a:t>. AES 128 </a:t>
            </a:r>
            <a:r>
              <a:rPr lang="de-DE" dirty="0" smtClean="0"/>
              <a:t>Bit)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 smtClean="0"/>
              <a:t>Zugang/ Übertragung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leitungsgebundener </a:t>
            </a:r>
            <a:r>
              <a:rPr lang="de-DE" dirty="0" smtClean="0"/>
              <a:t>Übertragung </a:t>
            </a:r>
            <a:r>
              <a:rPr lang="de-DE" dirty="0"/>
              <a:t>dem WLAN oder anderen </a:t>
            </a:r>
            <a:r>
              <a:rPr lang="de-DE" dirty="0" smtClean="0"/>
              <a:t>Funk-Übertragungs-wegen vorzuziehen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Andernfalls in jedem Fall Verschlüsselung und lange, komplexe Passwörter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Firewall mit MAC-Filter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 smtClean="0"/>
              <a:t>Hardware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Bei Erkennung </a:t>
            </a:r>
            <a:r>
              <a:rPr lang="de-DE" dirty="0"/>
              <a:t>von Gefahr (</a:t>
            </a:r>
            <a:r>
              <a:rPr lang="de-DE" dirty="0" smtClean="0"/>
              <a:t>unberechtigter </a:t>
            </a:r>
            <a:r>
              <a:rPr lang="de-DE" dirty="0"/>
              <a:t>Fremdzugriff, Manipulation, Sabotage etc</a:t>
            </a:r>
            <a:r>
              <a:rPr lang="de-DE" dirty="0" smtClean="0"/>
              <a:t>.) </a:t>
            </a:r>
            <a:r>
              <a:rPr lang="de-DE" dirty="0" smtClean="0">
                <a:sym typeface="Wingdings" pitchFamily="2" charset="2"/>
              </a:rPr>
              <a:t> Trennung vom Internet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0092364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0825" y="946150"/>
            <a:ext cx="8785671" cy="1546746"/>
          </a:xfrm>
        </p:spPr>
        <p:txBody>
          <a:bodyPr/>
          <a:lstStyle/>
          <a:p>
            <a:pPr algn="ctr"/>
            <a:r>
              <a:rPr lang="de-DE" dirty="0" smtClean="0"/>
              <a:t>Welche Anwendung findet das </a:t>
            </a:r>
            <a:r>
              <a:rPr lang="de-DE" dirty="0" err="1" smtClean="0"/>
              <a:t>IoT</a:t>
            </a:r>
            <a:r>
              <a:rPr lang="de-DE" dirty="0" smtClean="0"/>
              <a:t> im </a:t>
            </a:r>
            <a:r>
              <a:rPr lang="de-DE" dirty="0"/>
              <a:t>i</a:t>
            </a:r>
            <a:r>
              <a:rPr lang="de-DE" dirty="0" smtClean="0"/>
              <a:t>ndustriellen Bereich?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979712" y="4941168"/>
            <a:ext cx="3816424" cy="1283913"/>
          </a:xfrm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3394936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/>
          <a:p>
            <a:r>
              <a:rPr lang="de-DE"/>
              <a:t>Titel, Datum</a:t>
            </a:r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IKT-Bereiche in Unternehmen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Übliche Unterscheidung zwischen zwei Bereichen:</a:t>
            </a:r>
          </a:p>
          <a:p>
            <a:pPr marL="641350" lvl="1" indent="-285750">
              <a:buFont typeface="Arial" pitchFamily="34" charset="0"/>
              <a:buChar char="•"/>
            </a:pPr>
            <a:endParaRPr lang="de-DE" dirty="0" smtClean="0"/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Produktions-IT (Controller o.ä.)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Business-IT (CMS, allgemeine Datenerfassung etc.)</a:t>
            </a:r>
          </a:p>
          <a:p>
            <a:pPr lvl="1" indent="0">
              <a:buNone/>
            </a:pPr>
            <a:endParaRPr lang="de-DE" dirty="0" smtClean="0"/>
          </a:p>
          <a:p>
            <a:pPr lvl="1" indent="0">
              <a:buNone/>
            </a:pPr>
            <a:endParaRPr lang="de-DE" dirty="0" smtClean="0"/>
          </a:p>
          <a:p>
            <a:pPr lvl="1" indent="0">
              <a:buNone/>
            </a:pPr>
            <a:endParaRPr lang="de-DE" dirty="0"/>
          </a:p>
        </p:txBody>
      </p:sp>
      <p:pic>
        <p:nvPicPr>
          <p:cNvPr id="675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03" y="3861048"/>
            <a:ext cx="2968713" cy="210595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91" name="Picture 7" descr="https://fasab.files.wordpress.com/2012/05/image02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724" y="3356537"/>
            <a:ext cx="4336938" cy="265584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50763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Überblick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smtClean="0"/>
              <a:t>Was ist das Internet der Dinge?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Sicherheitsaspekte im </a:t>
            </a:r>
            <a:r>
              <a:rPr lang="de-DE" dirty="0" err="1" smtClean="0"/>
              <a:t>IoT</a:t>
            </a: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Smart Home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Industrie 4.0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468527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ist Industrie 4.0?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700" dirty="0" smtClean="0"/>
              <a:t>Industrie 4.0 vernetzt beide IT-Bereiche, es entstehen cyberphysikalische Systeme (CPS)</a:t>
            </a:r>
          </a:p>
          <a:p>
            <a:endParaRPr lang="de-DE" dirty="0"/>
          </a:p>
          <a:p>
            <a:r>
              <a:rPr lang="de-DE" dirty="0" smtClean="0"/>
              <a:t>CPS sind: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Beschränkt in ihrer Rechenfähigkeit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Beschränkt in ihrem Energieverbrauch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Müssen rund um die Uhr ihre Aufgaben erfüllen (zeitlicher Druck)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Sind oftmals zertifiziert!</a:t>
            </a:r>
          </a:p>
          <a:p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672563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für Probleme verbergen sich dahinter?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ym typeface="Wingdings" pitchFamily="2" charset="2"/>
              </a:rPr>
              <a:t>Vernetzung beider „Welten“ beherbergt Probleme aus beiden Bereichen</a:t>
            </a:r>
          </a:p>
          <a:p>
            <a:pPr marL="285750" indent="-285750">
              <a:buFont typeface="Wingdings"/>
              <a:buChar char="à"/>
            </a:pPr>
            <a:endParaRPr lang="de-DE" dirty="0">
              <a:sym typeface="Wingdings" pitchFamily="2" charset="2"/>
            </a:endParaRPr>
          </a:p>
          <a:p>
            <a:pPr marL="285750" indent="-285750">
              <a:buFont typeface="Wingdings"/>
              <a:buChar char="à"/>
            </a:pPr>
            <a:r>
              <a:rPr lang="de-DE" dirty="0" smtClean="0">
                <a:sym typeface="Wingdings" pitchFamily="2" charset="2"/>
              </a:rPr>
              <a:t>Neue Verwundbarkeiten und Probleme</a:t>
            </a:r>
          </a:p>
          <a:p>
            <a:endParaRPr lang="de-DE" dirty="0" smtClean="0">
              <a:sym typeface="Wingdings" pitchFamily="2" charset="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Computerviren der Desktop-PCs bereiten sich auf Produktionsanlagen aus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Sicherheitspatches können nicht ohne weiteres aufgespielt werden (zertifiziert)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Verschiedene Anforderungen an jeweiliges Untersystem</a:t>
            </a:r>
          </a:p>
          <a:p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203584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bedeutet dies genau?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Insbesondere Sicherheitsanforderungen verschieden (Umsetzung nicht trivial):</a:t>
            </a:r>
          </a:p>
          <a:p>
            <a:endParaRPr lang="de-DE" dirty="0" smtClean="0"/>
          </a:p>
          <a:p>
            <a:r>
              <a:rPr lang="de-DE" dirty="0" smtClean="0"/>
              <a:t>Firewalls, VPNs oder SSL/TLS nicht im Produktionsumfeld anwendbar, da dies möglicherweise einen Eingriff in die Komponenten benötigt </a:t>
            </a:r>
          </a:p>
          <a:p>
            <a:endParaRPr lang="de-DE" dirty="0">
              <a:sym typeface="Wingdings" pitchFamily="2" charset="2"/>
            </a:endParaRPr>
          </a:p>
          <a:p>
            <a:pPr marL="285750" indent="-285750">
              <a:buFont typeface="Wingdings"/>
              <a:buChar char="à"/>
            </a:pPr>
            <a:r>
              <a:rPr lang="de-DE" dirty="0" smtClean="0">
                <a:sym typeface="Wingdings" pitchFamily="2" charset="2"/>
              </a:rPr>
              <a:t>Zertifizierung unter Umständen ungültig!</a:t>
            </a:r>
          </a:p>
          <a:p>
            <a:pPr marL="285750" indent="-285750">
              <a:buFont typeface="Wingdings"/>
              <a:buChar char="à"/>
            </a:pPr>
            <a:endParaRPr lang="de-DE" dirty="0">
              <a:sym typeface="Wingdings" pitchFamily="2" charset="2"/>
            </a:endParaRPr>
          </a:p>
          <a:p>
            <a:r>
              <a:rPr lang="de-DE" dirty="0" smtClean="0">
                <a:sym typeface="Wingdings" pitchFamily="2" charset="2"/>
              </a:rPr>
              <a:t>Zusätzlich können dadurch Latenzen entstehen, was in vielen Fällen nicht akzeptabel ist</a:t>
            </a:r>
          </a:p>
          <a:p>
            <a:endParaRPr lang="de-DE" dirty="0">
              <a:sym typeface="Wingdings" pitchFamily="2" charset="2"/>
            </a:endParaRPr>
          </a:p>
          <a:p>
            <a:r>
              <a:rPr lang="de-DE" dirty="0" smtClean="0">
                <a:sym typeface="Wingdings" pitchFamily="2" charset="2"/>
              </a:rPr>
              <a:t>Angreifer können hier sogar physikalischen Zugriff auf die Geräte haben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877" y="4396251"/>
            <a:ext cx="1230663" cy="1162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610178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Industrie 4.0 in einem Bild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808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650" y="2154693"/>
            <a:ext cx="5715000" cy="325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536310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Cloud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028" name="Picture 4" descr="http://29.media.tumblr.com/tumblr_lqgee1v5fj1qaiwhyo2_5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132856"/>
            <a:ext cx="47625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37596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Cloud-Computing ist in...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 smtClean="0"/>
              <a:t>Titel, Datum</a:t>
            </a:r>
            <a:endParaRPr lang="de-DE" dirty="0"/>
          </a:p>
        </p:txBody>
      </p:sp>
      <p:pic>
        <p:nvPicPr>
          <p:cNvPr id="819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127" y="1619250"/>
            <a:ext cx="5674337" cy="46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397026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...es gibt aber auch Bedenken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829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948" y="1996194"/>
            <a:ext cx="6798258" cy="36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70082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Welche Clouds gibt es?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b="1" dirty="0" smtClean="0"/>
              <a:t>SaaS</a:t>
            </a:r>
            <a:r>
              <a:rPr lang="de-DE" dirty="0" smtClean="0"/>
              <a:t>: komplette Systeme beispielsweise via Browser verfügbar</a:t>
            </a:r>
          </a:p>
          <a:p>
            <a:r>
              <a:rPr lang="de-DE" b="1" dirty="0" smtClean="0"/>
              <a:t>PaaS</a:t>
            </a:r>
            <a:r>
              <a:rPr lang="de-DE" dirty="0" smtClean="0"/>
              <a:t>: Nutzer können eigene Applikationen deployen</a:t>
            </a:r>
          </a:p>
          <a:p>
            <a:r>
              <a:rPr lang="de-DE" b="1" dirty="0" smtClean="0"/>
              <a:t>IaaS</a:t>
            </a:r>
            <a:r>
              <a:rPr lang="de-DE" dirty="0" smtClean="0"/>
              <a:t>: Nutzer hat viele Möglichkeiten (OS, Netzwerk, Speicher), der Betreiber kontrolliert das darunterliegende Cloud-Netzwerk</a:t>
            </a:r>
            <a:endParaRPr lang="de-DE" dirty="0"/>
          </a:p>
        </p:txBody>
      </p:sp>
      <p:pic>
        <p:nvPicPr>
          <p:cNvPr id="2050" name="Picture 2" descr="C:\Users\Arte\Desktop\typ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667254"/>
            <a:ext cx="3333411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1285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Cloud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Verteilung auf mehrere Server bietet eine hohe Verfügbarkeit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Cloud-Computing spart Kosten ein (Fernwartung)</a:t>
            </a:r>
          </a:p>
          <a:p>
            <a:pPr marL="285750" indent="-285750">
              <a:buFont typeface="Symbol" pitchFamily="18" charset="2"/>
              <a:buChar char="-"/>
            </a:pPr>
            <a:endParaRPr lang="de-DE" dirty="0"/>
          </a:p>
          <a:p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812" y="2564904"/>
            <a:ext cx="5981700" cy="336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972853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 in der Industrie 4.0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Schutz der Daten bereits dort ansetzen, wo diese erhoben werden (Sensoren)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Die Übertragung zur Cloud muss sicher sein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Zugriffskontrolle in der Cloud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Datenschutz!</a:t>
            </a:r>
          </a:p>
          <a:p>
            <a:pPr marL="285750" indent="-285750">
              <a:buFont typeface="Symbol" pitchFamily="18" charset="2"/>
              <a:buChar char="-"/>
            </a:pPr>
            <a:endParaRPr lang="de-DE" dirty="0"/>
          </a:p>
          <a:p>
            <a:pPr marL="285750" indent="-285750">
              <a:buFont typeface="Symbol" pitchFamily="18" charset="2"/>
              <a:buChar char="-"/>
            </a:pPr>
            <a:endParaRPr lang="de-DE" dirty="0" smtClean="0"/>
          </a:p>
          <a:p>
            <a:r>
              <a:rPr lang="de-DE" dirty="0" smtClean="0">
                <a:sym typeface="Wingdings" pitchFamily="2" charset="2"/>
              </a:rPr>
              <a:t> „Sicher vom Sensor bis in die Cloud!“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25997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Rückblick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Telemetrie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Gr. „</a:t>
            </a:r>
            <a:r>
              <a:rPr lang="de-DE" dirty="0" err="1" smtClean="0"/>
              <a:t>tele</a:t>
            </a:r>
            <a:r>
              <a:rPr lang="de-DE" dirty="0" smtClean="0"/>
              <a:t>“ = fern und </a:t>
            </a:r>
            <a:r>
              <a:rPr lang="de-DE" dirty="0" err="1" smtClean="0"/>
              <a:t>gr.</a:t>
            </a:r>
            <a:r>
              <a:rPr lang="de-DE" dirty="0" smtClean="0"/>
              <a:t> „</a:t>
            </a:r>
            <a:r>
              <a:rPr lang="de-DE" dirty="0" err="1" smtClean="0"/>
              <a:t>metron</a:t>
            </a:r>
            <a:r>
              <a:rPr lang="de-DE" dirty="0" smtClean="0"/>
              <a:t>“ = messen </a:t>
            </a:r>
            <a:r>
              <a:rPr lang="de-DE" dirty="0">
                <a:sym typeface="Wingdings" pitchFamily="2" charset="2"/>
              </a:rPr>
              <a:t> </a:t>
            </a:r>
            <a:r>
              <a:rPr lang="de-DE" dirty="0" smtClean="0">
                <a:sym typeface="Wingdings" pitchFamily="2" charset="2"/>
              </a:rPr>
              <a:t>Fernerfassung von Werten</a:t>
            </a:r>
          </a:p>
          <a:p>
            <a:r>
              <a:rPr lang="de-DE" b="1" dirty="0" err="1" smtClean="0"/>
              <a:t>Machine-to-Machine</a:t>
            </a:r>
            <a:r>
              <a:rPr lang="de-DE" b="1" dirty="0" smtClean="0"/>
              <a:t> (M2M</a:t>
            </a:r>
            <a:r>
              <a:rPr lang="de-DE" b="1" dirty="0"/>
              <a:t>)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Autonome </a:t>
            </a:r>
            <a:r>
              <a:rPr lang="de-DE" dirty="0">
                <a:sym typeface="Wingdings" pitchFamily="2" charset="2"/>
              </a:rPr>
              <a:t>Kommunikation </a:t>
            </a:r>
            <a:r>
              <a:rPr lang="de-DE" dirty="0" smtClean="0">
                <a:sym typeface="Wingdings" pitchFamily="2" charset="2"/>
              </a:rPr>
              <a:t>zwischen technischen Geräten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Seit langem im Einsatz</a:t>
            </a:r>
            <a:r>
              <a:rPr lang="de-DE" dirty="0">
                <a:sym typeface="Wingdings" pitchFamily="2" charset="2"/>
              </a:rPr>
              <a:t>, z.B. Wetterdaten </a:t>
            </a:r>
            <a:r>
              <a:rPr lang="de-DE" dirty="0" smtClean="0">
                <a:sym typeface="Wingdings" pitchFamily="2" charset="2"/>
              </a:rPr>
              <a:t>Überwachen von Fahrzeugen</a:t>
            </a:r>
            <a:endParaRPr lang="de-DE" dirty="0" smtClean="0"/>
          </a:p>
          <a:p>
            <a:r>
              <a:rPr lang="de-DE" b="1" dirty="0" err="1" smtClean="0"/>
              <a:t>Ubiquitous</a:t>
            </a:r>
            <a:r>
              <a:rPr lang="de-DE" b="1" dirty="0" smtClean="0"/>
              <a:t> Computing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Ausrüstung von </a:t>
            </a:r>
            <a:r>
              <a:rPr lang="de-DE" dirty="0"/>
              <a:t>Alltagsgegenständen mit </a:t>
            </a:r>
            <a:r>
              <a:rPr lang="de-DE" dirty="0" smtClean="0"/>
              <a:t>Informationstechnik</a:t>
            </a:r>
          </a:p>
          <a:p>
            <a:r>
              <a:rPr lang="de-DE" b="1" dirty="0"/>
              <a:t>Internet der </a:t>
            </a:r>
            <a:r>
              <a:rPr lang="de-DE" b="1" dirty="0" smtClean="0"/>
              <a:t>Dinge (</a:t>
            </a:r>
            <a:r>
              <a:rPr lang="de-DE" b="1" dirty="0" err="1" smtClean="0"/>
              <a:t>IoT</a:t>
            </a:r>
            <a:r>
              <a:rPr lang="de-DE" b="1" dirty="0" smtClean="0"/>
              <a:t>)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Allgegenwärtigkeit </a:t>
            </a:r>
            <a:r>
              <a:rPr lang="de-DE" dirty="0"/>
              <a:t>von </a:t>
            </a:r>
            <a:r>
              <a:rPr lang="de-DE" dirty="0" smtClean="0"/>
              <a:t>kommunikationstechnischen </a:t>
            </a:r>
            <a:r>
              <a:rPr lang="de-DE" dirty="0"/>
              <a:t>Infrastrukturen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Selbstständige </a:t>
            </a:r>
            <a:r>
              <a:rPr lang="de-DE" dirty="0"/>
              <a:t>Kommunikationsfähigkeit von (</a:t>
            </a:r>
            <a:r>
              <a:rPr lang="de-DE" dirty="0" smtClean="0"/>
              <a:t>drahtlos) vernetzten </a:t>
            </a:r>
            <a:r>
              <a:rPr lang="de-DE" dirty="0"/>
              <a:t>Objekten</a:t>
            </a:r>
            <a:endParaRPr lang="de-DE" dirty="0" smtClean="0"/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Verknüpfung </a:t>
            </a:r>
            <a:r>
              <a:rPr lang="de-DE" dirty="0"/>
              <a:t>der virtuellen mit der </a:t>
            </a:r>
            <a:r>
              <a:rPr lang="de-DE" dirty="0" smtClean="0"/>
              <a:t>dinglichen Welt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2" y="5827084"/>
            <a:ext cx="9084642" cy="842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345805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Wir konzentrieren uns auf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Einführung in die Cloud-Sicherheit, Vorstellung der grundlegenden Konzepte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Absicherung von Komponenten mit beschränkten Ressourcen (wie beispielsweise Controller)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235136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Absicherung der Cloud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Was </a:t>
            </a:r>
            <a:r>
              <a:rPr lang="de-DE" dirty="0"/>
              <a:t>muss alles abgesichert werden?</a:t>
            </a:r>
          </a:p>
          <a:p>
            <a:pPr marL="641350" lvl="1" indent="-285750">
              <a:buFont typeface="Arial" pitchFamily="34" charset="0"/>
              <a:buChar char="•"/>
            </a:pPr>
            <a:endParaRPr lang="de-DE" dirty="0" smtClean="0"/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Übertragung </a:t>
            </a:r>
            <a:r>
              <a:rPr lang="de-DE" dirty="0"/>
              <a:t>der Daten zwischen Cloud-Service und Maschine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Speicherung </a:t>
            </a:r>
            <a:r>
              <a:rPr lang="de-DE" dirty="0"/>
              <a:t>der Daten in der Cloud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Nutzung</a:t>
            </a:r>
            <a:r>
              <a:rPr lang="de-DE" dirty="0"/>
              <a:t>, Verarbeitung und Weitergabe der Daten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Kommunikation </a:t>
            </a:r>
            <a:r>
              <a:rPr lang="de-DE" dirty="0"/>
              <a:t>mit der Cloud über das Internet (viele Knotenpunkte zwischen </a:t>
            </a:r>
            <a:r>
              <a:rPr lang="de-DE" dirty="0" smtClean="0"/>
              <a:t>Sender </a:t>
            </a:r>
            <a:r>
              <a:rPr lang="de-DE" dirty="0"/>
              <a:t>und Empfänger)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514071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„Trusted Cloud“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Vom Bundesministerium für Wirtschaft und                                                     Energie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Böswillige Systemadministratoren sollen nicht auf Daten in der Cloud zugreifen können</a:t>
            </a:r>
          </a:p>
          <a:p>
            <a:endParaRPr lang="de-DE" dirty="0"/>
          </a:p>
          <a:p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Speziell gesicherte Serverschränke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Verschlüsselte Speicherung in Datenbanken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Bei der Verarbeitung nur im flüchtigen Speicher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Server fahren runter, falls Unberechtigten den Schrank aufschließen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Auch verschlüsselte Speicherung auf den Datenträgern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581" y="1067486"/>
            <a:ext cx="2718952" cy="879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244308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Zugriffsbeschränkungen für Cloud-Dienste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Rollenbasierte Zugriffskontrolle denkbar, aber bei möglicher Schwachstelle könnten die Softwarekontrollen umgangen werden</a:t>
            </a:r>
          </a:p>
          <a:p>
            <a:endParaRPr lang="de-DE" dirty="0"/>
          </a:p>
          <a:p>
            <a:pPr marL="285750" indent="-285750">
              <a:buFont typeface="Wingdings"/>
              <a:buChar char="à"/>
            </a:pPr>
            <a:r>
              <a:rPr lang="de-DE" dirty="0" smtClean="0">
                <a:sym typeface="Wingdings" pitchFamily="2" charset="2"/>
              </a:rPr>
              <a:t>besser: Attributbasierte Verschlüsselungssysteme</a:t>
            </a:r>
          </a:p>
          <a:p>
            <a:pPr marL="285750" indent="-285750">
              <a:buFont typeface="Wingdings"/>
              <a:buChar char="à"/>
            </a:pPr>
            <a:endParaRPr lang="de-DE" dirty="0">
              <a:sym typeface="Wingdings" pitchFamily="2" charset="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Diese erlauben es, dass nur Schlüssel verwendet werden können, die gewisse Attribute besitzen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Diese Attribute ermöglichen es Zugriffsberechtigungen direkt in die verschlüsselten Daten oder kryptografischen Schlüssel zu kodieren</a:t>
            </a:r>
            <a:endParaRPr lang="de-DE" dirty="0">
              <a:sym typeface="Wingdings" pitchFamily="2" charset="2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750956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Attributbasiertes Verschlüsselungssystem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de-DE" dirty="0" smtClean="0"/>
              <a:t>Öffentlicher Schlüssel von einer Dritten Instanz ausgestellt (PKG)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de-DE" dirty="0" smtClean="0"/>
              <a:t>Ein Empfänger kann nur entschlüsseln, wenn er die nötigen Attribute besitzt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de-DE" dirty="0" smtClean="0"/>
              <a:t>PKG stellt auch den privaten Schlüssel aus</a:t>
            </a:r>
            <a:endParaRPr lang="de-DE" dirty="0"/>
          </a:p>
          <a:p>
            <a:pPr marL="342900" indent="-342900">
              <a:buFont typeface="Arial" pitchFamily="34" charset="0"/>
              <a:buChar char="•"/>
            </a:pPr>
            <a:r>
              <a:rPr lang="de-DE" dirty="0" smtClean="0">
                <a:solidFill>
                  <a:srgbClr val="FF0000"/>
                </a:solidFill>
              </a:rPr>
              <a:t>Beim Verlassen der Gruppe </a:t>
            </a:r>
            <a:r>
              <a:rPr lang="de-DE" dirty="0" smtClean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de-DE" dirty="0" smtClean="0">
                <a:solidFill>
                  <a:srgbClr val="FF0000"/>
                </a:solidFill>
              </a:rPr>
              <a:t> Schlüssel entziehen, erneute Verschlüsselung der Daten mit neuem Schlüssel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98" y="1664644"/>
            <a:ext cx="7185684" cy="2369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49246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Suchen nach Daten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619250"/>
            <a:ext cx="8642350" cy="4862513"/>
          </a:xfrm>
        </p:spPr>
        <p:txBody>
          <a:bodyPr/>
          <a:lstStyle/>
          <a:p>
            <a:r>
              <a:rPr lang="de-DE" dirty="0" smtClean="0"/>
              <a:t>Daten nur verschlüsselt vorzufinden, Problem bei der Suche!</a:t>
            </a:r>
          </a:p>
          <a:p>
            <a:endParaRPr lang="de-DE" dirty="0"/>
          </a:p>
          <a:p>
            <a:r>
              <a:rPr lang="de-DE" dirty="0" smtClean="0"/>
              <a:t>Lösung: Searchable Encryption</a:t>
            </a:r>
          </a:p>
          <a:p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Verwendung von kryptografischen Verfahren, welche die Suche auf verschlüsselten Daten zulassen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Nach Finden </a:t>
            </a:r>
            <a:r>
              <a:rPr lang="de-DE" dirty="0" smtClean="0">
                <a:sym typeface="Wingdings" pitchFamily="2" charset="2"/>
              </a:rPr>
              <a:t> Übertragung der verschlüsselten Daten zum Anwender, welcher die Daten nun entschlüsseln kann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1332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Ohne Cloud Computing kein Industrie 4.0</a:t>
            </a:r>
            <a:endParaRPr lang="de-DE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743" y="1619250"/>
            <a:ext cx="4862513" cy="4862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701403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124" name="Picture 4" descr="http://30.media.tumblr.com/tumblr_lqgee1v5fj1qaiwhyo1_5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276872"/>
            <a:ext cx="47625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14868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 mit beschränkten Ressourcen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Was ist ein Gerät mit beschränkten Ressource</a:t>
            </a:r>
          </a:p>
          <a:p>
            <a:endParaRPr lang="de-DE" dirty="0"/>
          </a:p>
          <a:p>
            <a:pPr marL="3549650" lvl="8" indent="-285750">
              <a:buFont typeface="Arial" pitchFamily="34" charset="0"/>
              <a:buChar char="•"/>
            </a:pPr>
            <a:r>
              <a:rPr lang="de-DE" dirty="0" smtClean="0"/>
              <a:t>Besitzen nicht immer ein Betriebssystem</a:t>
            </a:r>
          </a:p>
          <a:p>
            <a:pPr marL="3549650" lvl="8" indent="-285750">
              <a:buFont typeface="Arial" pitchFamily="34" charset="0"/>
              <a:buChar char="•"/>
            </a:pPr>
            <a:endParaRPr lang="de-DE" dirty="0" smtClean="0"/>
          </a:p>
          <a:p>
            <a:pPr marL="3549650" lvl="8" indent="-285750">
              <a:buFont typeface="Arial" pitchFamily="34" charset="0"/>
              <a:buChar char="•"/>
            </a:pPr>
            <a:r>
              <a:rPr lang="de-DE" dirty="0" smtClean="0"/>
              <a:t>Beschränkt in Größe und Leistung</a:t>
            </a:r>
          </a:p>
          <a:p>
            <a:pPr marL="3549650" lvl="8" indent="-285750">
              <a:buFont typeface="Arial" pitchFamily="34" charset="0"/>
              <a:buChar char="•"/>
            </a:pPr>
            <a:endParaRPr lang="de-DE" dirty="0" smtClean="0"/>
          </a:p>
          <a:p>
            <a:pPr marL="3549650" lvl="8" indent="-285750">
              <a:buFont typeface="Arial" pitchFamily="34" charset="0"/>
              <a:buChar char="•"/>
            </a:pPr>
            <a:r>
              <a:rPr lang="de-DE" dirty="0" smtClean="0"/>
              <a:t>Müssen sparsam sein</a:t>
            </a:r>
          </a:p>
          <a:p>
            <a:pPr marL="3549650" lvl="8" indent="-285750">
              <a:buFont typeface="Arial" pitchFamily="34" charset="0"/>
              <a:buChar char="•"/>
            </a:pPr>
            <a:endParaRPr lang="de-DE" dirty="0" smtClean="0"/>
          </a:p>
          <a:p>
            <a:pPr marL="3549650" lvl="8" indent="-285750">
              <a:buFont typeface="Arial" pitchFamily="34" charset="0"/>
              <a:buChar char="•"/>
            </a:pPr>
            <a:r>
              <a:rPr lang="de-DE" dirty="0" smtClean="0"/>
              <a:t>Müssen dabei schnell bleiben</a:t>
            </a:r>
          </a:p>
          <a:p>
            <a:pPr marL="3549650" lvl="8" indent="-285750">
              <a:buFont typeface="Arial" pitchFamily="34" charset="0"/>
              <a:buChar char="•"/>
            </a:pPr>
            <a:endParaRPr lang="de-DE" dirty="0" smtClean="0"/>
          </a:p>
          <a:p>
            <a:pPr marL="3549650" lvl="8" indent="-285750">
              <a:buFont typeface="Arial" pitchFamily="34" charset="0"/>
              <a:buChar char="•"/>
            </a:pPr>
            <a:r>
              <a:rPr lang="de-DE" dirty="0" smtClean="0"/>
              <a:t>Müssen zuverlässig sein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96482"/>
            <a:ext cx="3517483" cy="2440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868333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Sicherheit eines solchen Geräts	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Zwei verschiedene Sicherheitsbereiche:</a:t>
            </a:r>
          </a:p>
          <a:p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Sicherheit bei der Datenübertragung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Absicherung des Gerätes selbst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dirty="0" smtClean="0"/>
              <a:t>Die Verschlüsselung der Datenströme unterscheidet sich nur bedingt von bekannten Systemen, wir konzentrieren uns auf die Absicherung des Gerätes selbst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880779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Sicherheitsaspekte im </a:t>
            </a:r>
            <a:r>
              <a:rPr lang="de-DE" dirty="0" err="1"/>
              <a:t>IoT</a:t>
            </a:r>
            <a:endParaRPr lang="de-DE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59" y="2348880"/>
            <a:ext cx="3472268" cy="216979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hteck 4"/>
          <p:cNvSpPr/>
          <p:nvPr/>
        </p:nvSpPr>
        <p:spPr>
          <a:xfrm>
            <a:off x="683568" y="1484784"/>
            <a:ext cx="39507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smtClean="0"/>
              <a:t>Heizungsanlage</a:t>
            </a:r>
          </a:p>
          <a:p>
            <a:r>
              <a:rPr lang="de-DE" dirty="0"/>
              <a:t>Webinterface </a:t>
            </a:r>
            <a:r>
              <a:rPr lang="de-DE" dirty="0" smtClean="0"/>
              <a:t>mit Sicherheitsproblem</a:t>
            </a:r>
          </a:p>
          <a:p>
            <a:r>
              <a:rPr lang="de-DE" dirty="0" smtClean="0"/>
              <a:t>Auslesen der Passwörter</a:t>
            </a:r>
          </a:p>
        </p:txBody>
      </p:sp>
      <p:sp>
        <p:nvSpPr>
          <p:cNvPr id="7" name="Rechteck 6"/>
          <p:cNvSpPr/>
          <p:nvPr/>
        </p:nvSpPr>
        <p:spPr>
          <a:xfrm>
            <a:off x="5004048" y="2865826"/>
            <a:ext cx="36302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smtClean="0"/>
              <a:t>Smart TV</a:t>
            </a:r>
          </a:p>
          <a:p>
            <a:r>
              <a:rPr lang="de-DE" dirty="0" smtClean="0"/>
              <a:t>Ausspähen von Bild und Ton über</a:t>
            </a:r>
          </a:p>
          <a:p>
            <a:r>
              <a:rPr lang="de-DE" dirty="0" smtClean="0"/>
              <a:t>integrierte Kamera/ Mikrofon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789156"/>
            <a:ext cx="3675198" cy="244815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38342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Warum muss man das Gerät absichern?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Ein Arbeiter könnte ein Gerät manipulieren, was tun?</a:t>
            </a:r>
          </a:p>
          <a:p>
            <a:endParaRPr lang="de-DE" dirty="0"/>
          </a:p>
          <a:p>
            <a:endParaRPr lang="de-DE" dirty="0" smtClean="0"/>
          </a:p>
          <a:p>
            <a:r>
              <a:rPr lang="de-DE" b="1" dirty="0" smtClean="0"/>
              <a:t>PUFs</a:t>
            </a:r>
            <a:r>
              <a:rPr lang="de-DE" dirty="0" smtClean="0"/>
              <a:t> (Physical Unclonable Functions) können verwendet werden um Produktteile zu identifizieren</a:t>
            </a:r>
          </a:p>
          <a:p>
            <a:endParaRPr lang="de-DE" b="1" dirty="0"/>
          </a:p>
          <a:p>
            <a:r>
              <a:rPr lang="de-DE" dirty="0" smtClean="0"/>
              <a:t>Ebenfalls werden Schlüssel sicher im System gespeichert (</a:t>
            </a:r>
            <a:r>
              <a:rPr lang="de-DE" b="1" dirty="0" smtClean="0"/>
              <a:t>SoC)</a:t>
            </a:r>
          </a:p>
          <a:p>
            <a:r>
              <a:rPr lang="de-DE" b="1" dirty="0" smtClean="0"/>
              <a:t>				</a:t>
            </a:r>
          </a:p>
          <a:p>
            <a:r>
              <a:rPr lang="de-DE" b="1" dirty="0"/>
              <a:t>	</a:t>
            </a:r>
            <a:r>
              <a:rPr lang="de-DE" b="1" dirty="0" smtClean="0"/>
              <a:t>			</a:t>
            </a:r>
            <a:r>
              <a:rPr lang="de-DE" dirty="0" smtClean="0"/>
              <a:t>Auf</a:t>
            </a:r>
            <a:r>
              <a:rPr lang="de-DE" b="1" dirty="0" smtClean="0"/>
              <a:t> </a:t>
            </a:r>
            <a:r>
              <a:rPr lang="de-DE" dirty="0" smtClean="0"/>
              <a:t>Secure ROM kann physisch nicht zugegriffen 				werden</a:t>
            </a:r>
          </a:p>
          <a:p>
            <a:endParaRPr lang="de-DE" b="1" dirty="0"/>
          </a:p>
          <a:p>
            <a:r>
              <a:rPr lang="de-DE" b="1" dirty="0" smtClean="0"/>
              <a:t>				</a:t>
            </a:r>
            <a:r>
              <a:rPr lang="de-DE" dirty="0" smtClean="0"/>
              <a:t>Die Buse des SoC können nicht abgehört 					werden</a:t>
            </a:r>
            <a:endParaRPr lang="de-DE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08" y="4047035"/>
            <a:ext cx="3528127" cy="209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03607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Physical Unclonable Function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Idee: keine zwei Stromkreise sind identisch!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Eine PUF erzeugt ein Geheimnis, welches ein Produktteil identifizieren/ authentifizieren kann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Sie muss einfach durchzuführen sein, aber schwer zu fälschen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Hardwareversion einer Einwegfunktion (will man erreichen)</a:t>
            </a:r>
            <a:endParaRPr lang="de-DE" dirty="0"/>
          </a:p>
          <a:p>
            <a:pPr marL="285750" indent="-285750">
              <a:buFont typeface="Symbol" pitchFamily="18" charset="2"/>
              <a:buChar char="-"/>
            </a:pP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12278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PUF – Ein Beispiel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Challenge: c </a:t>
            </a:r>
          </a:p>
          <a:p>
            <a:r>
              <a:rPr lang="de-DE" dirty="0">
                <a:sym typeface="Wingdings" pitchFamily="2" charset="2"/>
              </a:rPr>
              <a:t>R</a:t>
            </a:r>
            <a:r>
              <a:rPr lang="de-DE" dirty="0" smtClean="0">
                <a:sym typeface="Wingdings" pitchFamily="2" charset="2"/>
              </a:rPr>
              <a:t>esponse r = f(c)</a:t>
            </a:r>
          </a:p>
          <a:p>
            <a:endParaRPr lang="de-DE" dirty="0">
              <a:sym typeface="Wingdings" pitchFamily="2" charset="2"/>
            </a:endParaRPr>
          </a:p>
          <a:p>
            <a:r>
              <a:rPr lang="de-DE" dirty="0" smtClean="0">
                <a:sym typeface="Wingdings" pitchFamily="2" charset="2"/>
              </a:rPr>
              <a:t>Hier MUX-PUF:</a:t>
            </a:r>
          </a:p>
          <a:p>
            <a:endParaRPr lang="de-DE" dirty="0">
              <a:sym typeface="Wingdings" pitchFamily="2" charset="2"/>
            </a:endParaRPr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Für jede Challenge hat ein (integrierter) Schaltkreis die gleiche Respone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Für jede Challenge haben unterschiedliche (integrierte) Schaltkreise unterschiedliche Responses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331" y="3190664"/>
            <a:ext cx="5762625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02170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bedeutet dies für das Gerät?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Ein Gerät könnte mit PUFs die eigenen Komponenten im besten Fall identifizieren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Es entstehen also Geräte, die in der Produktion auf Verwendung von originalen Teilen geprüft werden können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Diebstahl oder Manipulation wird dadurch erschwert!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63499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		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Symbol" pitchFamily="18" charset="2"/>
              <a:buChar char="-"/>
            </a:pPr>
            <a:endParaRPr lang="de-DE" dirty="0" smtClean="0"/>
          </a:p>
          <a:p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Industrie 4.0 erbt Schwachstellen aus den beiden IT-Bereichen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Neue Sicherheitsanforderungen müssen beide schützen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Schutz der Bauteile, der Kommunikation und der Cloud als zentrale Verwaltung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Viele Bereiche müssen noch optimiert werden, Forschungsbedarf!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776928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Quellen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arenR"/>
            </a:pPr>
            <a:r>
              <a:rPr lang="de-DE" sz="1200" dirty="0" smtClean="0"/>
              <a:t>E</a:t>
            </a:r>
            <a:r>
              <a:rPr lang="de-DE" sz="1200" dirty="0"/>
              <a:t>. </a:t>
            </a:r>
            <a:r>
              <a:rPr lang="de-DE" sz="1200" dirty="0" err="1"/>
              <a:t>Eppinger</a:t>
            </a:r>
            <a:r>
              <a:rPr lang="de-DE" sz="1200" dirty="0"/>
              <a:t> et al. (Hrsg.), Dienstleistungspotenziale und </a:t>
            </a:r>
            <a:r>
              <a:rPr lang="de-DE" sz="1200" dirty="0" smtClean="0"/>
              <a:t>Geschäftsmodelle in </a:t>
            </a:r>
            <a:r>
              <a:rPr lang="de-DE" sz="1200" dirty="0"/>
              <a:t>der Personalisierten </a:t>
            </a:r>
            <a:r>
              <a:rPr lang="de-DE" sz="1200" dirty="0" smtClean="0"/>
              <a:t>Medizin, © </a:t>
            </a:r>
            <a:r>
              <a:rPr lang="de-DE" sz="1200" dirty="0"/>
              <a:t>Springer </a:t>
            </a:r>
            <a:r>
              <a:rPr lang="de-DE" sz="1200" dirty="0" smtClean="0"/>
              <a:t>Fachmedien, Wiesbaden, </a:t>
            </a:r>
            <a:r>
              <a:rPr lang="de-DE" sz="1200" dirty="0"/>
              <a:t>2015</a:t>
            </a:r>
            <a:endParaRPr lang="en-US" sz="1200" dirty="0" smtClean="0"/>
          </a:p>
          <a:p>
            <a:pPr marL="342900" indent="-342900">
              <a:buFont typeface="+mj-lt"/>
              <a:buAutoNum type="arabicParenR"/>
            </a:pPr>
            <a:r>
              <a:rPr lang="de-DE" sz="1200" dirty="0"/>
              <a:t>R. Watson, 50 Schlüsselideen der </a:t>
            </a:r>
            <a:r>
              <a:rPr lang="de-DE" sz="1200" dirty="0" smtClean="0"/>
              <a:t>Zukunft, © </a:t>
            </a:r>
            <a:r>
              <a:rPr lang="de-DE" sz="1200" dirty="0"/>
              <a:t>Springer-Verlag Berlin </a:t>
            </a:r>
            <a:r>
              <a:rPr lang="de-DE" sz="1200" dirty="0" smtClean="0"/>
              <a:t>Heidelberg, 2014</a:t>
            </a:r>
          </a:p>
          <a:p>
            <a:pPr marL="342900" indent="-342900">
              <a:buFont typeface="+mj-lt"/>
              <a:buAutoNum type="arabicParenR"/>
            </a:pPr>
            <a:r>
              <a:rPr lang="de-DE" sz="1200" dirty="0"/>
              <a:t>Open Web </a:t>
            </a:r>
            <a:r>
              <a:rPr lang="de-DE" sz="1200" dirty="0" err="1"/>
              <a:t>Application</a:t>
            </a:r>
            <a:r>
              <a:rPr lang="de-DE" sz="1200" dirty="0"/>
              <a:t> Security Project (OWASP), </a:t>
            </a:r>
            <a:r>
              <a:rPr lang="en-US" sz="1200" dirty="0"/>
              <a:t>OWASP Internet of Things Top 10, 2014, Online </a:t>
            </a:r>
            <a:r>
              <a:rPr lang="en-US" sz="1200" dirty="0" err="1"/>
              <a:t>unter</a:t>
            </a:r>
            <a:r>
              <a:rPr lang="en-US" sz="1200" dirty="0"/>
              <a:t> URL: </a:t>
            </a:r>
            <a:r>
              <a:rPr lang="en-US" sz="1200" dirty="0">
                <a:hlinkClick r:id="rId2"/>
              </a:rPr>
              <a:t>https://drive.google.com/file/d/0B52IUvO0LP6ON2 </a:t>
            </a:r>
            <a:r>
              <a:rPr lang="en-US" sz="1200" dirty="0" smtClean="0">
                <a:hlinkClick r:id="rId2"/>
              </a:rPr>
              <a:t>VzZVFkNGF6aVE/</a:t>
            </a:r>
            <a:r>
              <a:rPr lang="en-US" sz="1200" dirty="0" err="1" smtClean="0">
                <a:hlinkClick r:id="rId2"/>
              </a:rPr>
              <a:t>view?pli</a:t>
            </a:r>
            <a:r>
              <a:rPr lang="en-US" sz="1200" dirty="0" smtClean="0">
                <a:hlinkClick r:id="rId2"/>
              </a:rPr>
              <a:t>=1</a:t>
            </a:r>
            <a:endParaRPr lang="en-US" sz="1200" dirty="0" smtClean="0"/>
          </a:p>
          <a:p>
            <a:pPr marL="342900" indent="-342900">
              <a:buFont typeface="+mj-lt"/>
              <a:buAutoNum type="arabicParenR"/>
            </a:pPr>
            <a:r>
              <a:rPr lang="de-DE" sz="1200" dirty="0"/>
              <a:t>Landeskriminalamt </a:t>
            </a:r>
            <a:r>
              <a:rPr lang="de-DE" sz="1200" dirty="0" smtClean="0"/>
              <a:t>Nordrhein-Westfalen</a:t>
            </a:r>
            <a:r>
              <a:rPr lang="de-DE" sz="1200" dirty="0"/>
              <a:t>, Smart Home und </a:t>
            </a:r>
            <a:r>
              <a:rPr lang="de-DE" sz="1200" dirty="0" err="1"/>
              <a:t>Connected</a:t>
            </a:r>
            <a:r>
              <a:rPr lang="de-DE" sz="1200" dirty="0"/>
              <a:t> </a:t>
            </a:r>
            <a:r>
              <a:rPr lang="de-DE" sz="1200" dirty="0" smtClean="0"/>
              <a:t>Home, Sicherheitsempfehlungen </a:t>
            </a:r>
            <a:r>
              <a:rPr lang="de-DE" sz="1200" dirty="0"/>
              <a:t>für </a:t>
            </a:r>
            <a:r>
              <a:rPr lang="de-DE" sz="1200" dirty="0" smtClean="0"/>
              <a:t>Hersteller, Fachhändler </a:t>
            </a:r>
            <a:r>
              <a:rPr lang="de-DE" sz="1200" dirty="0"/>
              <a:t>und Handwerker, </a:t>
            </a:r>
            <a:r>
              <a:rPr lang="de-DE" sz="1200" dirty="0" smtClean="0"/>
              <a:t>Düsseldorf, 2014</a:t>
            </a:r>
          </a:p>
          <a:p>
            <a:pPr marL="342900" indent="-342900">
              <a:buFont typeface="+mj-lt"/>
              <a:buAutoNum type="arabicParenR"/>
            </a:pPr>
            <a:r>
              <a:rPr lang="de-DE" sz="1200" dirty="0" smtClean="0"/>
              <a:t>Eckert </a:t>
            </a:r>
            <a:r>
              <a:rPr lang="de-DE" sz="1200" dirty="0"/>
              <a:t>C. &amp; </a:t>
            </a:r>
            <a:r>
              <a:rPr lang="de-DE" sz="1200" dirty="0" err="1"/>
              <a:t>Fallenbeck</a:t>
            </a:r>
            <a:r>
              <a:rPr lang="de-DE" sz="1200" dirty="0"/>
              <a:t> N. (2015): „Industrie 4.0 </a:t>
            </a:r>
            <a:r>
              <a:rPr lang="de-DE" sz="1200" dirty="0" err="1"/>
              <a:t>meets</a:t>
            </a:r>
            <a:r>
              <a:rPr lang="de-DE" sz="1200" dirty="0"/>
              <a:t> IT-Sicherheit: eine Herausforderung!“, Berlin Heidelberg 2015</a:t>
            </a:r>
          </a:p>
          <a:p>
            <a:pPr marL="342900" indent="-342900">
              <a:buAutoNum type="arabicParenR"/>
            </a:pPr>
            <a:r>
              <a:rPr lang="de-DE" sz="1200" dirty="0" err="1"/>
              <a:t>Devadas</a:t>
            </a:r>
            <a:r>
              <a:rPr lang="de-DE" sz="1200" dirty="0"/>
              <a:t>, S.: </a:t>
            </a:r>
            <a:r>
              <a:rPr lang="de-DE" sz="1200" dirty="0" err="1"/>
              <a:t>Physical</a:t>
            </a:r>
            <a:r>
              <a:rPr lang="de-DE" sz="1200" dirty="0"/>
              <a:t> </a:t>
            </a:r>
            <a:r>
              <a:rPr lang="de-DE" sz="1200" dirty="0" err="1"/>
              <a:t>Unclonable</a:t>
            </a:r>
            <a:r>
              <a:rPr lang="de-DE" sz="1200" dirty="0"/>
              <a:t> </a:t>
            </a:r>
            <a:r>
              <a:rPr lang="de-DE" sz="1200" dirty="0" err="1"/>
              <a:t>Functions</a:t>
            </a:r>
            <a:r>
              <a:rPr lang="de-DE" sz="1200" dirty="0"/>
              <a:t> </a:t>
            </a:r>
            <a:r>
              <a:rPr lang="de-DE" sz="1200" dirty="0" err="1"/>
              <a:t>and</a:t>
            </a:r>
            <a:r>
              <a:rPr lang="de-DE" sz="1200" dirty="0"/>
              <a:t> </a:t>
            </a:r>
            <a:r>
              <a:rPr lang="de-DE" sz="1200" dirty="0" err="1"/>
              <a:t>Applications</a:t>
            </a:r>
            <a:r>
              <a:rPr lang="de-DE" sz="1200" dirty="0"/>
              <a:t>, online unter: </a:t>
            </a:r>
            <a:r>
              <a:rPr lang="de-DE" sz="1200" dirty="0">
                <a:hlinkClick r:id="rId3"/>
              </a:rPr>
              <a:t>http://people.csail.mit.edu/rudolph/Teaching/Lectures/Security/Lecture-Security-PUFs-2.pdf</a:t>
            </a:r>
            <a:endParaRPr lang="de-DE" sz="1200" dirty="0"/>
          </a:p>
          <a:p>
            <a:pPr marL="342900" indent="-342900">
              <a:buAutoNum type="arabicParenR"/>
            </a:pPr>
            <a:r>
              <a:rPr lang="de-DE" sz="1200" dirty="0"/>
              <a:t>Wind River Systems (2015): Security in </a:t>
            </a:r>
            <a:r>
              <a:rPr lang="de-DE" sz="1200" dirty="0" err="1"/>
              <a:t>the</a:t>
            </a:r>
            <a:r>
              <a:rPr lang="de-DE" sz="1200" dirty="0"/>
              <a:t> Internet </a:t>
            </a:r>
            <a:r>
              <a:rPr lang="de-DE" sz="1200" dirty="0" err="1"/>
              <a:t>of</a:t>
            </a:r>
            <a:r>
              <a:rPr lang="de-DE" sz="1200" dirty="0"/>
              <a:t> Things, online unter: </a:t>
            </a:r>
            <a:r>
              <a:rPr lang="de-DE" sz="1200" dirty="0">
                <a:hlinkClick r:id="rId4"/>
              </a:rPr>
              <a:t>http://</a:t>
            </a:r>
            <a:r>
              <a:rPr lang="de-DE" sz="1200" dirty="0" smtClean="0">
                <a:hlinkClick r:id="rId4"/>
              </a:rPr>
              <a:t>www.windriver.com/whitepapers/security-in-the-internet-of-things/wr_security-in-the-internet-of-things.pdf</a:t>
            </a:r>
            <a:endParaRPr lang="de-DE" sz="1200" dirty="0" smtClean="0"/>
          </a:p>
          <a:p>
            <a:pPr marL="342900" indent="-342900">
              <a:buFont typeface="+mj-lt"/>
              <a:buAutoNum type="arabicParenR" startAt="7"/>
            </a:pPr>
            <a:r>
              <a:rPr lang="de-DE" sz="1200" dirty="0" err="1"/>
              <a:t>Anoop</a:t>
            </a:r>
            <a:r>
              <a:rPr lang="de-DE" sz="1200" dirty="0"/>
              <a:t> MS (2008): Security </a:t>
            </a:r>
            <a:r>
              <a:rPr lang="de-DE" sz="1200" dirty="0" err="1"/>
              <a:t>needs</a:t>
            </a:r>
            <a:r>
              <a:rPr lang="de-DE" sz="1200" dirty="0"/>
              <a:t> in Embedded Systems, online unter: </a:t>
            </a:r>
            <a:r>
              <a:rPr lang="de-DE" sz="1200" dirty="0">
                <a:hlinkClick r:id="rId5"/>
              </a:rPr>
              <a:t>https://eprint.iacr.org/2008/198.pdf</a:t>
            </a:r>
            <a:endParaRPr lang="de-DE" sz="1200" dirty="0"/>
          </a:p>
          <a:p>
            <a:pPr marL="342900" indent="-342900">
              <a:buAutoNum type="arabicParenR" startAt="7"/>
            </a:pPr>
            <a:r>
              <a:rPr lang="de-DE" sz="1200" dirty="0" err="1"/>
              <a:t>Channelpartner</a:t>
            </a:r>
            <a:r>
              <a:rPr lang="de-DE" sz="1200" dirty="0"/>
              <a:t>: </a:t>
            </a:r>
            <a:r>
              <a:rPr lang="de-DE" sz="1200" dirty="0">
                <a:hlinkClick r:id="rId6"/>
              </a:rPr>
              <a:t>http://www.channelpartner.de/a/security-services-fuer-industrie-4-0,3044992</a:t>
            </a:r>
            <a:endParaRPr lang="de-DE" sz="1200" dirty="0"/>
          </a:p>
          <a:p>
            <a:pPr marL="342900" indent="-342900">
              <a:buAutoNum type="arabicParenR" startAt="7"/>
            </a:pPr>
            <a:r>
              <a:rPr lang="de-DE" sz="1200" dirty="0"/>
              <a:t>Eckert C. (2014): IT-Sicherheit und Industrie 4.0, online unter: </a:t>
            </a:r>
            <a:r>
              <a:rPr lang="de-DE" sz="1200" dirty="0">
                <a:hlinkClick r:id="rId7"/>
              </a:rPr>
              <a:t>http://www.i40.de/wp/wp-content/uploads/2015/04/IT-Sicherheit-und-Industrie-4.0.pdf</a:t>
            </a:r>
            <a:endParaRPr lang="de-DE" sz="1200" dirty="0"/>
          </a:p>
          <a:p>
            <a:pPr marL="342900" indent="-342900">
              <a:buAutoNum type="arabicParenR" startAt="7"/>
            </a:pPr>
            <a:r>
              <a:rPr lang="de-DE" sz="1200" dirty="0"/>
              <a:t>MUX-PUF: online unter: </a:t>
            </a:r>
            <a:r>
              <a:rPr lang="de-DE" sz="1200" dirty="0">
                <a:hlinkClick r:id="rId8"/>
              </a:rPr>
              <a:t>http://studiopresence.com/client/verayo/technology</a:t>
            </a:r>
            <a:endParaRPr lang="de-DE" sz="1200" dirty="0"/>
          </a:p>
          <a:p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01600408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0825" y="764704"/>
            <a:ext cx="8642350" cy="428625"/>
          </a:xfrm>
        </p:spPr>
        <p:txBody>
          <a:bodyPr/>
          <a:lstStyle/>
          <a:p>
            <a:r>
              <a:rPr lang="de-DE" dirty="0" smtClean="0"/>
              <a:t>Quellen – Bilder (1)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484784"/>
            <a:ext cx="8642350" cy="4862513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sz="1400" dirty="0" smtClean="0">
                <a:hlinkClick r:id="rId2"/>
              </a:rPr>
              <a:t>http://www.n-droid.de/wp-content/uploads/2015/01/Internet-der-Dinge.png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3"/>
              </a:rPr>
              <a:t>http://</a:t>
            </a:r>
            <a:r>
              <a:rPr lang="de-DE" sz="1400" dirty="0" smtClean="0">
                <a:hlinkClick r:id="rId3"/>
              </a:rPr>
              <a:t>www.heise.de/newsticker/meldung/Vaillant-Heizungen-mit-Sicherheits-Leck-1840919.html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4"/>
              </a:rPr>
              <a:t>http://www.stern.de/digital/homeentertainment/samsung-fernseher--</a:t>
            </a:r>
            <a:r>
              <a:rPr lang="de-DE" sz="1400" dirty="0" smtClean="0">
                <a:hlinkClick r:id="rId4"/>
              </a:rPr>
              <a:t>smart-tv-kann-via-dvb-t-gehackt-werden-6190476.html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5"/>
              </a:rPr>
              <a:t>http://</a:t>
            </a:r>
            <a:r>
              <a:rPr lang="de-DE" sz="1400" dirty="0" smtClean="0">
                <a:hlinkClick r:id="rId5"/>
              </a:rPr>
              <a:t>imagescdn.tweaktown.com/news/3/9/39828_01_fbi_investigates_reported_theft_of_1_2_billion_internet_credentials.jpg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6"/>
              </a:rPr>
              <a:t>http://</a:t>
            </a:r>
            <a:r>
              <a:rPr lang="de-DE" sz="1400" dirty="0" smtClean="0">
                <a:hlinkClick r:id="rId6"/>
              </a:rPr>
              <a:t>i.wfcdn.de/teaser/660/11753.jpg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7"/>
              </a:rPr>
              <a:t>http://</a:t>
            </a:r>
            <a:r>
              <a:rPr lang="de-DE" sz="1400" dirty="0" smtClean="0">
                <a:hlinkClick r:id="rId7"/>
              </a:rPr>
              <a:t>www.androidmag.de/wp-content/uploads/2013/05/Biometrics.jpg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8"/>
              </a:rPr>
              <a:t>http://</a:t>
            </a:r>
            <a:r>
              <a:rPr lang="de-DE" sz="1400" dirty="0" smtClean="0">
                <a:hlinkClick r:id="rId8"/>
              </a:rPr>
              <a:t>www.nano-itdesign.de/imgs/netzwerke_1.jpg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9"/>
              </a:rPr>
              <a:t>https://detektiv-lux.de/achtung-email-anbieter-stellen-ab-heute-auf-transportverschluesselung-um</a:t>
            </a:r>
            <a:r>
              <a:rPr lang="de-DE" sz="1400" dirty="0" smtClean="0">
                <a:hlinkClick r:id="rId9"/>
              </a:rPr>
              <a:t>/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10"/>
              </a:rPr>
              <a:t>http://</a:t>
            </a:r>
            <a:r>
              <a:rPr lang="de-DE" sz="1400" dirty="0" smtClean="0">
                <a:hlinkClick r:id="rId10"/>
              </a:rPr>
              <a:t>www.fruehgeborene-bildung.de/fotos/mainTitle/bi_neuesweb.png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11"/>
              </a:rPr>
              <a:t>http://</a:t>
            </a:r>
            <a:r>
              <a:rPr lang="de-DE" sz="1400" dirty="0" smtClean="0">
                <a:hlinkClick r:id="rId11"/>
              </a:rPr>
              <a:t>us.cdn4.123rf.com/168nwm/stokkete/stokkete1204/stokkete120400163/13410590-futuristische-anzeige-cloud-computing-touchscreen-schnittstelle.jpg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12"/>
              </a:rPr>
              <a:t>http://</a:t>
            </a:r>
            <a:r>
              <a:rPr lang="de-DE" sz="1400" dirty="0" smtClean="0">
                <a:hlinkClick r:id="rId12"/>
              </a:rPr>
              <a:t>designshack.net/wp-content/uploads/lesson1.jpg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/>
              <a:t>Landeskriminalamt Nordrhein-Westfalen, Smart Home und </a:t>
            </a:r>
            <a:r>
              <a:rPr lang="de-DE" sz="1400" dirty="0" err="1"/>
              <a:t>Connected</a:t>
            </a:r>
            <a:r>
              <a:rPr lang="de-DE" sz="1400" dirty="0"/>
              <a:t> Home, Sicherheitsempfehlungen für Hersteller, Fachhändler und Handwerker, Düsseldorf, 2014</a:t>
            </a:r>
          </a:p>
          <a:p>
            <a:pPr marL="285750" indent="-285750">
              <a:buFont typeface="Arial" pitchFamily="34" charset="0"/>
              <a:buChar char="•"/>
            </a:pPr>
            <a:endParaRPr lang="de-DE" sz="1400" dirty="0" smtClean="0"/>
          </a:p>
        </p:txBody>
      </p:sp>
    </p:spTree>
    <p:extLst>
      <p:ext uri="{BB962C8B-B14F-4D97-AF65-F5344CB8AC3E}">
        <p14:creationId xmlns:p14="http://schemas.microsoft.com/office/powerpoint/2010/main" val="41439777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0825" y="764704"/>
            <a:ext cx="8642350" cy="428625"/>
          </a:xfrm>
        </p:spPr>
        <p:txBody>
          <a:bodyPr/>
          <a:lstStyle/>
          <a:p>
            <a:r>
              <a:rPr lang="de-DE" dirty="0" smtClean="0"/>
              <a:t>Quellen – Bilder (2)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196752"/>
            <a:ext cx="8642350" cy="5068987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</a:t>
            </a:r>
            <a:r>
              <a:rPr lang="de-DE" sz="1400" dirty="0" smtClean="0">
                <a:hlinkClick r:id="rId2"/>
              </a:rPr>
              <a:t>praxisit.net/tl_files/inhalte/bilder/hardnsoftware.png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http://acadtech.gwu.edu/sites/acadtech.gwu.edu/files/image/13030015p3-app%20icons.jpg</a:t>
            </a:r>
            <a:endParaRPr lang="de-DE" sz="1400" dirty="0" smtClean="0">
              <a:hlinkClick r:id="rId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http://www.computerbetrug.de/wp-content/uploads/2011/07/Fotolia_30881854_S.jpg</a:t>
            </a:r>
            <a:endParaRPr lang="de-DE" sz="1400" dirty="0" smtClean="0">
              <a:hlinkClick r:id="rId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 smtClean="0">
                <a:hlinkClick r:id="rId2"/>
              </a:rPr>
              <a:t>https</a:t>
            </a:r>
            <a:r>
              <a:rPr lang="de-DE" sz="1400" dirty="0">
                <a:hlinkClick r:id="rId2"/>
              </a:rPr>
              <a:t>://fasab.files.wordpress.com/2012/05/image023.jpg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http://www.renewbl.com/wp-content/uploads/2009/03/werkiii_70.jpg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http://s.hswstatic.com/gif/hammer-1.jpg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</a:t>
            </a:r>
            <a:r>
              <a:rPr lang="de-DE" sz="1400" dirty="0" smtClean="0">
                <a:hlinkClick r:id="rId2"/>
              </a:rPr>
              <a:t>images.channelpartner.de/images/computerwoche/bdb/2506412/890x.png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 smtClean="0">
                <a:hlinkClick r:id="rId2"/>
              </a:rPr>
              <a:t>https</a:t>
            </a:r>
            <a:r>
              <a:rPr lang="de-DE" sz="1400" dirty="0">
                <a:hlinkClick r:id="rId2"/>
              </a:rPr>
              <a:t>://www.bitkom.org/Presse/Pressegrafik/2015/M%C3%A4rz/150306_CloudMonitor/BITKOM-Grafik_Cloud_Computing(1).</a:t>
            </a:r>
            <a:r>
              <a:rPr lang="de-DE" sz="1400" dirty="0" smtClean="0">
                <a:hlinkClick r:id="rId2"/>
              </a:rPr>
              <a:t>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3"/>
              </a:rPr>
              <a:t>http://</a:t>
            </a:r>
            <a:r>
              <a:rPr lang="de-DE" sz="1400" dirty="0" smtClean="0">
                <a:hlinkClick r:id="rId3"/>
              </a:rPr>
              <a:t>29.media.tumblr.com/tumblr_lqgee1v5fj1qaiwhyo2_500.png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/>
              <a:t>TREND MICRO, Addressing </a:t>
            </a:r>
            <a:r>
              <a:rPr lang="en-US" sz="1400" dirty="0"/>
              <a:t>Data Security Challenges in the </a:t>
            </a:r>
            <a:r>
              <a:rPr lang="en-US" sz="1400" dirty="0" smtClean="0"/>
              <a:t>Cloud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4"/>
              </a:rPr>
              <a:t>http://</a:t>
            </a:r>
            <a:r>
              <a:rPr lang="de-DE" sz="1400" dirty="0" smtClean="0">
                <a:hlinkClick r:id="rId4"/>
              </a:rPr>
              <a:t>www.elektroniknet.de/typo3temp/pics/c_54ab7e406b.jpg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5"/>
              </a:rPr>
              <a:t>http://</a:t>
            </a:r>
            <a:r>
              <a:rPr lang="de-DE" sz="1400" dirty="0" smtClean="0">
                <a:hlinkClick r:id="rId5"/>
              </a:rPr>
              <a:t>www.cloud-tresor.de/wp-content/themes/tresor/images/logo_trusted_cloud.jpg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/>
              <a:t>Eckert C. &amp; </a:t>
            </a:r>
            <a:r>
              <a:rPr lang="de-DE" sz="1400" dirty="0" err="1"/>
              <a:t>Fallenbeck</a:t>
            </a:r>
            <a:r>
              <a:rPr lang="de-DE" sz="1400" dirty="0"/>
              <a:t> N. (2015</a:t>
            </a:r>
            <a:r>
              <a:rPr lang="de-DE" sz="1400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6"/>
              </a:rPr>
              <a:t>http://</a:t>
            </a:r>
            <a:r>
              <a:rPr lang="de-DE" sz="1400" dirty="0" smtClean="0">
                <a:hlinkClick r:id="rId6"/>
              </a:rPr>
              <a:t>images.vogel.de/vogelonline/bdb/615200/615209/4.jpg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7"/>
              </a:rPr>
              <a:t>http://</a:t>
            </a:r>
            <a:r>
              <a:rPr lang="de-DE" sz="1400" dirty="0" smtClean="0">
                <a:hlinkClick r:id="rId7"/>
              </a:rPr>
              <a:t>30.media.tumblr.com/tumblr_lqgee1v5fj1qaiwhyo1_500.png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8"/>
              </a:rPr>
              <a:t>http://www.cs.berkeley.edu/~</a:t>
            </a:r>
            <a:r>
              <a:rPr lang="de-DE" sz="1400" dirty="0" smtClean="0">
                <a:hlinkClick r:id="rId8"/>
              </a:rPr>
              <a:t>prabal/research/embedded/epic.jpg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 err="1" smtClean="0"/>
              <a:t>Anoop</a:t>
            </a:r>
            <a:r>
              <a:rPr lang="de-DE" sz="1400" dirty="0" smtClean="0"/>
              <a:t> </a:t>
            </a:r>
            <a:r>
              <a:rPr lang="de-DE" sz="1400" dirty="0"/>
              <a:t>MS (2008</a:t>
            </a:r>
            <a:r>
              <a:rPr lang="de-DE" sz="1400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/>
              <a:t>MUX-PUF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95758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1) Unsichere </a:t>
            </a:r>
            <a:r>
              <a:rPr lang="de-DE" dirty="0"/>
              <a:t>Web </a:t>
            </a:r>
            <a:r>
              <a:rPr lang="de-DE" dirty="0" smtClean="0"/>
              <a:t>Interfaces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Account </a:t>
            </a:r>
            <a:r>
              <a:rPr lang="de-DE" dirty="0" err="1" smtClean="0"/>
              <a:t>Enumeration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Cross-site </a:t>
            </a:r>
            <a:r>
              <a:rPr lang="de-DE" dirty="0"/>
              <a:t>Scripting (XSS</a:t>
            </a:r>
            <a:r>
              <a:rPr lang="de-DE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SQL-</a:t>
            </a:r>
            <a:r>
              <a:rPr lang="de-DE" dirty="0" err="1" smtClean="0"/>
              <a:t>Injection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Schwache Anmeldedaten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r>
              <a:rPr lang="de-DE" b="1" dirty="0" smtClean="0"/>
              <a:t>Sicherheitsmechanismen</a:t>
            </a:r>
            <a:endParaRPr lang="de-DE" b="1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Validierung der Eingaben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Passwort-</a:t>
            </a:r>
            <a:r>
              <a:rPr lang="de-DE" dirty="0" err="1" smtClean="0"/>
              <a:t>Recovery</a:t>
            </a:r>
            <a:r>
              <a:rPr lang="de-DE" dirty="0" smtClean="0"/>
              <a:t>-Mechanismus robust (kein Hinweis auf gültigen Account)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Anmeldedaten nicht offen darlegen (Netzwerkverkehr)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Account-Sperre nach 3-5 falschen Anmeldeversuchen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340768"/>
            <a:ext cx="2880319" cy="216024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2) Unzureichende Authentifikation/Autorisierung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Unzureichende Passwortkomplexität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Schwacher Schutz der Anmeldedaten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Unrechtmäßige Erhöhung von Rechten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Hohe Passwortkomplexität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Verschlüsselung der Anmeldedaten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Zwei-Faktor-Authentifizierung wo möglich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Sichere Passwort-</a:t>
            </a:r>
            <a:r>
              <a:rPr lang="de-DE" dirty="0" err="1" smtClean="0"/>
              <a:t>Recovery</a:t>
            </a:r>
            <a:r>
              <a:rPr lang="de-DE" dirty="0" smtClean="0"/>
              <a:t> Mechanismen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941168"/>
            <a:ext cx="5184576" cy="1707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628800"/>
            <a:ext cx="2966255" cy="20234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3) Unsichere Netzwerk </a:t>
            </a:r>
            <a:r>
              <a:rPr lang="de-DE" dirty="0"/>
              <a:t>Services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</a:t>
            </a:r>
            <a:r>
              <a:rPr lang="de-DE" b="1" dirty="0" smtClean="0"/>
              <a:t>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err="1" smtClean="0"/>
              <a:t>Buffer</a:t>
            </a:r>
            <a:r>
              <a:rPr lang="de-DE" dirty="0" smtClean="0"/>
              <a:t> Overflow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Offene Ports als Angriffspunkt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err="1" smtClean="0"/>
              <a:t>Denial</a:t>
            </a:r>
            <a:r>
              <a:rPr lang="de-DE" dirty="0" smtClean="0"/>
              <a:t>-</a:t>
            </a:r>
            <a:r>
              <a:rPr lang="de-DE" dirty="0" err="1" smtClean="0"/>
              <a:t>of</a:t>
            </a:r>
            <a:r>
              <a:rPr lang="de-DE" dirty="0" smtClean="0"/>
              <a:t>-Service (</a:t>
            </a:r>
            <a:r>
              <a:rPr lang="de-DE" dirty="0" err="1" smtClean="0"/>
              <a:t>DoS</a:t>
            </a:r>
            <a:r>
              <a:rPr lang="de-DE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Angreifbare Services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Nur notwendige Ports offen </a:t>
            </a:r>
            <a:r>
              <a:rPr lang="de-DE" dirty="0" smtClean="0">
                <a:sym typeface="Wingdings" pitchFamily="2" charset="2"/>
              </a:rPr>
              <a:t> Portscanner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Angreifbarkeit für </a:t>
            </a:r>
            <a:r>
              <a:rPr lang="de-DE" dirty="0" err="1" smtClean="0"/>
              <a:t>DoS</a:t>
            </a:r>
            <a:r>
              <a:rPr lang="de-DE" dirty="0" smtClean="0"/>
              <a:t>-Angriffe kann mit Tools geprüft werden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Bestimmte Ports und Services sollten nicht über Internet (z.B. </a:t>
            </a:r>
            <a:r>
              <a:rPr lang="en-US" dirty="0"/>
              <a:t>Universal Plug and Play (UPnP</a:t>
            </a:r>
            <a:r>
              <a:rPr lang="en-US" dirty="0" smtClean="0"/>
              <a:t>)) </a:t>
            </a:r>
            <a:r>
              <a:rPr lang="en-US" dirty="0" err="1" smtClean="0"/>
              <a:t>zugänglich</a:t>
            </a:r>
            <a:r>
              <a:rPr lang="en-US" dirty="0" smtClean="0"/>
              <a:t> </a:t>
            </a:r>
            <a:r>
              <a:rPr lang="en-US" dirty="0" err="1" smtClean="0"/>
              <a:t>sein</a:t>
            </a:r>
            <a:endParaRPr lang="de-DE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466982"/>
            <a:ext cx="3149201" cy="208958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4) Mangelnde Transportverschlüsselung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Unverschlüsselte Services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Führt potentiell zur Verletzung aller Schutzziele </a:t>
            </a:r>
          </a:p>
          <a:p>
            <a:pPr marL="285750" indent="-285750">
              <a:buFont typeface="Arial" pitchFamily="34" charset="0"/>
              <a:buChar char="•"/>
            </a:pPr>
            <a:endParaRPr lang="de-DE" b="1" dirty="0"/>
          </a:p>
          <a:p>
            <a:r>
              <a:rPr lang="de-DE" b="1" dirty="0" smtClean="0"/>
              <a:t>Sicherheitsmechanismen</a:t>
            </a:r>
            <a:endParaRPr lang="de-DE" b="1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Nutzung von Verschlüsselungsprotokollen(SSL,TLS)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Wenn nicht möglich, nutze andere (industrielle) standardisierte Verfahren</a:t>
            </a:r>
          </a:p>
          <a:p>
            <a:endParaRPr lang="de-DE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099" y="1412776"/>
            <a:ext cx="3072341" cy="230425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5) Datenschutz/ Privatsphäre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Verletzung der informationellen Selbstbestimmung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Sammeln von personenbezogenen Daten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 smtClean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Privacy </a:t>
            </a:r>
            <a:r>
              <a:rPr lang="de-DE" dirty="0" err="1" smtClean="0"/>
              <a:t>by</a:t>
            </a:r>
            <a:r>
              <a:rPr lang="de-DE" dirty="0" smtClean="0"/>
              <a:t> Design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Datenvermeidung </a:t>
            </a:r>
            <a:r>
              <a:rPr lang="de-DE" dirty="0"/>
              <a:t>und </a:t>
            </a:r>
            <a:r>
              <a:rPr lang="de-DE" dirty="0" smtClean="0"/>
              <a:t>Datensparsamkeit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Anonymisierung und </a:t>
            </a:r>
            <a:r>
              <a:rPr lang="de-DE" dirty="0" err="1" smtClean="0"/>
              <a:t>Pseudonymisierung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Wenn Speicherung erforderlich </a:t>
            </a:r>
            <a:r>
              <a:rPr lang="de-DE" dirty="0" smtClean="0">
                <a:sym typeface="Wingdings" pitchFamily="2" charset="2"/>
              </a:rPr>
              <a:t> Verschlüsselung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Nur autorisierte Subjekte dürfen Zugriff haben</a:t>
            </a:r>
            <a:endParaRPr lang="de-DE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628800"/>
            <a:ext cx="2144699" cy="216024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U_Standard-Vorlage_B">
  <a:themeElements>
    <a:clrScheme name="FU_Standard-Vorlage_B 1">
      <a:dk1>
        <a:srgbClr val="000000"/>
      </a:dk1>
      <a:lt1>
        <a:srgbClr val="FFFFFF"/>
      </a:lt1>
      <a:dk2>
        <a:srgbClr val="003366"/>
      </a:dk2>
      <a:lt2>
        <a:srgbClr val="808080"/>
      </a:lt2>
      <a:accent1>
        <a:srgbClr val="CCD6E0"/>
      </a:accent1>
      <a:accent2>
        <a:srgbClr val="99CC00"/>
      </a:accent2>
      <a:accent3>
        <a:srgbClr val="FFFFFF"/>
      </a:accent3>
      <a:accent4>
        <a:srgbClr val="000000"/>
      </a:accent4>
      <a:accent5>
        <a:srgbClr val="E2E8ED"/>
      </a:accent5>
      <a:accent6>
        <a:srgbClr val="8AB900"/>
      </a:accent6>
      <a:hlink>
        <a:srgbClr val="0066CC"/>
      </a:hlink>
      <a:folHlink>
        <a:srgbClr val="003366"/>
      </a:folHlink>
    </a:clrScheme>
    <a:fontScheme name="PPT_Vorlag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_Vorlage 1">
        <a:dk1>
          <a:srgbClr val="333333"/>
        </a:dk1>
        <a:lt1>
          <a:srgbClr val="FFFFFF"/>
        </a:lt1>
        <a:dk2>
          <a:srgbClr val="969696"/>
        </a:dk2>
        <a:lt2>
          <a:srgbClr val="FFFFFF"/>
        </a:lt2>
        <a:accent1>
          <a:srgbClr val="BCC7F6"/>
        </a:accent1>
        <a:accent2>
          <a:srgbClr val="86B600"/>
        </a:accent2>
        <a:accent3>
          <a:srgbClr val="FFFFFF"/>
        </a:accent3>
        <a:accent4>
          <a:srgbClr val="2A2A2A"/>
        </a:accent4>
        <a:accent5>
          <a:srgbClr val="DAE0FA"/>
        </a:accent5>
        <a:accent6>
          <a:srgbClr val="79A500"/>
        </a:accent6>
        <a:hlink>
          <a:srgbClr val="0033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Vorlage 2">
        <a:dk1>
          <a:srgbClr val="333333"/>
        </a:dk1>
        <a:lt1>
          <a:srgbClr val="FFFFFF"/>
        </a:lt1>
        <a:dk2>
          <a:srgbClr val="969696"/>
        </a:dk2>
        <a:lt2>
          <a:srgbClr val="0066CC"/>
        </a:lt2>
        <a:accent1>
          <a:srgbClr val="BCC7F6"/>
        </a:accent1>
        <a:accent2>
          <a:srgbClr val="86B600"/>
        </a:accent2>
        <a:accent3>
          <a:srgbClr val="FFFFFF"/>
        </a:accent3>
        <a:accent4>
          <a:srgbClr val="2A2A2A"/>
        </a:accent4>
        <a:accent5>
          <a:srgbClr val="DAE0FA"/>
        </a:accent5>
        <a:accent6>
          <a:srgbClr val="79A500"/>
        </a:accent6>
        <a:hlink>
          <a:srgbClr val="0033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U_Standard-Vorlage_B 1">
        <a:dk1>
          <a:srgbClr val="000000"/>
        </a:dk1>
        <a:lt1>
          <a:srgbClr val="FFFFFF"/>
        </a:lt1>
        <a:dk2>
          <a:srgbClr val="003366"/>
        </a:dk2>
        <a:lt2>
          <a:srgbClr val="808080"/>
        </a:lt2>
        <a:accent1>
          <a:srgbClr val="CCD6E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E2E8ED"/>
        </a:accent5>
        <a:accent6>
          <a:srgbClr val="8AB900"/>
        </a:accent6>
        <a:hlink>
          <a:srgbClr val="0066CC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PowerPoint_Praesentation</Template>
  <TotalTime>0</TotalTime>
  <Words>1838</Words>
  <Application>Microsoft Office PowerPoint</Application>
  <PresentationFormat>On-screen Show (4:3)</PresentationFormat>
  <Paragraphs>421</Paragraphs>
  <Slides>47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FU_Standard-Vorlage_B</vt:lpstr>
      <vt:lpstr>Absicherung des Internets der Dinge</vt:lpstr>
      <vt:lpstr>Überblick</vt:lpstr>
      <vt:lpstr>Rückblick</vt:lpstr>
      <vt:lpstr>Sicherheitsaspekte im IoT</vt:lpstr>
      <vt:lpstr>1) Unsichere Web Interfaces</vt:lpstr>
      <vt:lpstr>2) Unzureichende Authentifikation/Autorisierung</vt:lpstr>
      <vt:lpstr>3) Unsichere Netzwerk Services</vt:lpstr>
      <vt:lpstr>4) Mangelnde Transportverschlüsselung </vt:lpstr>
      <vt:lpstr>5) Datenschutz/ Privatsphäre </vt:lpstr>
      <vt:lpstr>6) Unsichere Cloud-Schnittstellen </vt:lpstr>
      <vt:lpstr>7) Unsichere Mobile-Interfaces</vt:lpstr>
      <vt:lpstr>8) Unzureichendes Maß an Sicherheitskonfiguration </vt:lpstr>
      <vt:lpstr>9) Unsichere Software/ Firmware</vt:lpstr>
      <vt:lpstr>10) Mangelnde physikalische Sicherheit</vt:lpstr>
      <vt:lpstr>Smart Home - Anwendungsbereiche</vt:lpstr>
      <vt:lpstr>Sicherheitsrelevanz von Smart Home-Geräten</vt:lpstr>
      <vt:lpstr>Sicherheitsmechanismen im Smart Home</vt:lpstr>
      <vt:lpstr>Welche Anwendung findet das IoT im industriellen Bereich?</vt:lpstr>
      <vt:lpstr>IKT-Bereiche in Unternehmen</vt:lpstr>
      <vt:lpstr>Was ist Industrie 4.0?</vt:lpstr>
      <vt:lpstr>Was für Probleme verbergen sich dahinter?</vt:lpstr>
      <vt:lpstr>Was bedeutet dies genau?</vt:lpstr>
      <vt:lpstr>Industrie 4.0 in einem Bild</vt:lpstr>
      <vt:lpstr>Die Cloud</vt:lpstr>
      <vt:lpstr>Cloud-Computing ist in...</vt:lpstr>
      <vt:lpstr>...es gibt aber auch Bedenken</vt:lpstr>
      <vt:lpstr>Welche Clouds gibt es?</vt:lpstr>
      <vt:lpstr>Die Cloud</vt:lpstr>
      <vt:lpstr>Herausforderungen in der Industrie 4.0</vt:lpstr>
      <vt:lpstr>Wir konzentrieren uns auf</vt:lpstr>
      <vt:lpstr>Absicherung der Cloud</vt:lpstr>
      <vt:lpstr>„Trusted Cloud“</vt:lpstr>
      <vt:lpstr>Zugriffsbeschränkungen für Cloud-Dienste</vt:lpstr>
      <vt:lpstr>Attributbasiertes Verschlüsselungssystem</vt:lpstr>
      <vt:lpstr>Suchen nach Daten</vt:lpstr>
      <vt:lpstr>Ohne Cloud Computing kein Industrie 4.0</vt:lpstr>
      <vt:lpstr>PowerPoint Presentation</vt:lpstr>
      <vt:lpstr>Komponenten mit beschränkten Ressourcen</vt:lpstr>
      <vt:lpstr>Sicherheit eines solchen Geräts </vt:lpstr>
      <vt:lpstr>Warum muss man das Gerät absichern?</vt:lpstr>
      <vt:lpstr>Physical Unclonable Function</vt:lpstr>
      <vt:lpstr>PUF – Ein Beispiel</vt:lpstr>
      <vt:lpstr>Was bedeutet dies für das Gerät?</vt:lpstr>
      <vt:lpstr>Fazit  </vt:lpstr>
      <vt:lpstr>Quellen</vt:lpstr>
      <vt:lpstr>Quellen – Bilder (1)</vt:lpstr>
      <vt:lpstr>Quellen – Bilder (2)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Absicherung des Internets der Dinge</dc:title>
  <dc:creator>benny</dc:creator>
  <cp:lastModifiedBy>Arte</cp:lastModifiedBy>
  <cp:revision>205</cp:revision>
  <dcterms:created xsi:type="dcterms:W3CDTF">2015-07-17T19:12:02Z</dcterms:created>
  <dcterms:modified xsi:type="dcterms:W3CDTF">2015-07-22T17:10:46Z</dcterms:modified>
</cp:coreProperties>
</file>